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5b2919007b034c7f" /><Relationship Type="http://schemas.openxmlformats.org/officeDocument/2006/relationships/extended-properties" Target="/docProps/app.xml" Id="Re68f778faf88467f" /><Relationship Type="http://schemas.openxmlformats.org/officeDocument/2006/relationships/officeDocument" Target="/ppt/presentation.xml" Id="Rf06b4ab3c5db435d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2026-06-03T15:27:47.9240000Z</dcterms:created>
  <dcterms:modified xsi:type="dcterms:W3CDTF">2026-06-03T15:27:47.9240000Z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0b374799a14c44d7" /><Relationship Type="http://schemas.openxmlformats.org/officeDocument/2006/relationships/slideMaster" Target="/ppt/slideMasters/slideMaster1.xml" Id="Ra7a47580c7184ba8" /><Relationship Type="http://schemas.openxmlformats.org/officeDocument/2006/relationships/notesMaster" Target="/ppt/notesMasters/notesMaster1.xml" Id="R3f012030a40d443c" /><Relationship Type="http://schemas.openxmlformats.org/officeDocument/2006/relationships/presProps" Target="/ppt/presProps.xml" Id="R4b999cb4b8fc4e90" /><Relationship Type="http://schemas.openxmlformats.org/officeDocument/2006/relationships/viewProps" Target="/ppt/viewProps.xml" Id="Ra21efb84b31a49f0" /><Relationship Type="http://schemas.openxmlformats.org/officeDocument/2006/relationships/tableStyles" Target="/ppt/tableStyles.xml" Id="Raae532d210cd4860" /><Relationship Type="http://schemas.openxmlformats.org/officeDocument/2006/relationships/slide" Target="/ppt/slides/slide1.xml" Id="R559356f674654092" /><Relationship Type="http://schemas.openxmlformats.org/officeDocument/2006/relationships/slide" Target="/ppt/slides/slide2.xml" Id="Ra98a2c3524f54c77" /><Relationship Type="http://schemas.openxmlformats.org/officeDocument/2006/relationships/slide" Target="/ppt/slides/slide3.xml" Id="Rce0c82574c3f4757" /><Relationship Type="http://schemas.openxmlformats.org/officeDocument/2006/relationships/slide" Target="/ppt/slides/slide4.xml" Id="R986c42cfa207437c" /><Relationship Type="http://schemas.openxmlformats.org/officeDocument/2006/relationships/slide" Target="/ppt/slides/slide5.xml" Id="Rb214195eff8349ca" /><Relationship Type="http://schemas.openxmlformats.org/officeDocument/2006/relationships/slide" Target="/ppt/slides/slide6.xml" Id="R8111bb04950e45ed" /><Relationship Type="http://schemas.openxmlformats.org/officeDocument/2006/relationships/slide" Target="/ppt/slides/slide7.xml" Id="R0c140ed03c3f45a2" /><Relationship Type="http://schemas.openxmlformats.org/officeDocument/2006/relationships/slide" Target="/ppt/slides/slide8.xml" Id="Rb8cf9ea91b044aaa" /><Relationship Type="http://schemas.openxmlformats.org/officeDocument/2006/relationships/slide" Target="/ppt/slides/slide9.xml" Id="R0abed791176f418d" /><Relationship Type="http://schemas.openxmlformats.org/officeDocument/2006/relationships/slide" Target="/ppt/slides/slide10.xml" Id="R11d12730ac7a47b1" /><Relationship Type="http://schemas.openxmlformats.org/officeDocument/2006/relationships/slide" Target="/ppt/slides/slide11.xml" Id="Radc9e85378a04573" /><Relationship Type="http://schemas.openxmlformats.org/officeDocument/2006/relationships/slide" Target="/ppt/slides/slide12.xml" Id="Rc71f8922268d4010" /><Relationship Type="http://schemas.openxmlformats.org/officeDocument/2006/relationships/slide" Target="/ppt/slides/slide13.xml" Id="R21889cf701134566" /><Relationship Type="http://schemas.openxmlformats.org/officeDocument/2006/relationships/slide" Target="/ppt/slides/slide14.xml" Id="R949feb6aad854ea7" /><Relationship Type="http://schemas.openxmlformats.org/officeDocument/2006/relationships/slide" Target="/ppt/slides/slide15.xml" Id="R4a73c0ca9a19451a" /><Relationship Type="http://schemas.openxmlformats.org/officeDocument/2006/relationships/slide" Target="/ppt/slides/slide16.xml" Id="R340e0597b83849a5" /><Relationship Type="http://schemas.openxmlformats.org/officeDocument/2006/relationships/slide" Target="/ppt/slides/slide17.xml" Id="R68e55392281d484f" /><Relationship Type="http://schemas.openxmlformats.org/officeDocument/2006/relationships/slide" Target="/ppt/slides/slide18.xml" Id="R50b7129ff9814f1e" /><Relationship Type="http://schemas.openxmlformats.org/officeDocument/2006/relationships/slide" Target="/ppt/slides/slide19.xml" Id="R2e9552bbc8bf4ff6" /><Relationship Type="http://schemas.openxmlformats.org/officeDocument/2006/relationships/slide" Target="/ppt/slides/slide20.xml" Id="Re1dde4ef436147a1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85b8a19809734045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44a9f2bab184341" /><Relationship Type="http://schemas.openxmlformats.org/officeDocument/2006/relationships/notesMaster" Target="/ppt/notesMasters/notesMaster1.xml" Id="R4372c53c19e4426d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4aa46115c8314bf6" /><Relationship Type="http://schemas.openxmlformats.org/officeDocument/2006/relationships/notesMaster" Target="/ppt/notesMasters/notesMaster1.xml" Id="Ra9e17e7c22bc4008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fba1f98ffe9c4c8a" /><Relationship Type="http://schemas.openxmlformats.org/officeDocument/2006/relationships/notesMaster" Target="/ppt/notesMasters/notesMaster1.xml" Id="R96f576fafb1b4944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923d36e14e2a4b14" /><Relationship Type="http://schemas.openxmlformats.org/officeDocument/2006/relationships/notesMaster" Target="/ppt/notesMasters/notesMaster1.xml" Id="Rc4e1b2d4bba84c5a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a038132ae7ff43eb" /><Relationship Type="http://schemas.openxmlformats.org/officeDocument/2006/relationships/notesMaster" Target="/ppt/notesMasters/notesMaster1.xml" Id="Rf761e00cb4914c15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386a7725cd134a8c" /><Relationship Type="http://schemas.openxmlformats.org/officeDocument/2006/relationships/notesMaster" Target="/ppt/notesMasters/notesMaster1.xml" Id="Rbf1d16f6b1a84d75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166ee34699ad4d5d" /><Relationship Type="http://schemas.openxmlformats.org/officeDocument/2006/relationships/notesMaster" Target="/ppt/notesMasters/notesMaster1.xml" Id="R9356a0f6863c46c2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b99ac1afb1134cd3" /><Relationship Type="http://schemas.openxmlformats.org/officeDocument/2006/relationships/notesMaster" Target="/ppt/notesMasters/notesMaster1.xml" Id="R15a4bcded75c4bdb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176f9d4145824903" /><Relationship Type="http://schemas.openxmlformats.org/officeDocument/2006/relationships/notesMaster" Target="/ppt/notesMasters/notesMaster1.xml" Id="R51759cbe2c3d4cc2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b48a3c0c22a04883" /><Relationship Type="http://schemas.openxmlformats.org/officeDocument/2006/relationships/notesMaster" Target="/ppt/notesMasters/notesMaster1.xml" Id="Ra7d73e0fe6b1415e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a26e0166097f4621" /><Relationship Type="http://schemas.openxmlformats.org/officeDocument/2006/relationships/notesMaster" Target="/ppt/notesMasters/notesMaster1.xml" Id="Rd873cebd3c784f6f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46fcf86e64e4cf7" /><Relationship Type="http://schemas.openxmlformats.org/officeDocument/2006/relationships/notesMaster" Target="/ppt/notesMasters/notesMaster1.xml" Id="R83d4b941d5c340f3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450aab74151f4004" /><Relationship Type="http://schemas.openxmlformats.org/officeDocument/2006/relationships/notesMaster" Target="/ppt/notesMasters/notesMaster1.xml" Id="R690a58aa02fe4be3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2b6f6c2c656480f" /><Relationship Type="http://schemas.openxmlformats.org/officeDocument/2006/relationships/notesMaster" Target="/ppt/notesMasters/notesMaster1.xml" Id="Rd7c3c6c68f3e46a0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f2324e690534016" /><Relationship Type="http://schemas.openxmlformats.org/officeDocument/2006/relationships/notesMaster" Target="/ppt/notesMasters/notesMaster1.xml" Id="Rc2e8c5b4ee4b4bdf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31f6524067b461b" /><Relationship Type="http://schemas.openxmlformats.org/officeDocument/2006/relationships/notesMaster" Target="/ppt/notesMasters/notesMaster1.xml" Id="Rf91a21a7533d4ea9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e6ffeb7bdca450f" /><Relationship Type="http://schemas.openxmlformats.org/officeDocument/2006/relationships/notesMaster" Target="/ppt/notesMasters/notesMaster1.xml" Id="R22a5833fcd184479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e98a3f3736764b75" /><Relationship Type="http://schemas.openxmlformats.org/officeDocument/2006/relationships/notesMaster" Target="/ppt/notesMasters/notesMaster1.xml" Id="R45f5e7dd40f2477c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c036d29dd4574958" /><Relationship Type="http://schemas.openxmlformats.org/officeDocument/2006/relationships/notesMaster" Target="/ppt/notesMasters/notesMaster1.xml" Id="R0085fd945307474e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914b970bba494527" /><Relationship Type="http://schemas.openxmlformats.org/officeDocument/2006/relationships/notesMaster" Target="/ppt/notesMasters/notesMaster1.xml" Id="R99797575e23c44da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a47580c7184ba8"/>
  </p:sldMasterIdLst>
  <p:notesMasterIdLst>
    <p:notesMasterId xmlns:r="http://schemas.openxmlformats.org/officeDocument/2006/relationships" r:id="R3f012030a40d443c"/>
  </p:notesMasterIdLst>
  <p:sldIdLst>
    <p:sldId xmlns:r="http://schemas.openxmlformats.org/officeDocument/2006/relationships" id="256" r:id="R559356f674654092"/>
    <p:sldId xmlns:r="http://schemas.openxmlformats.org/officeDocument/2006/relationships" id="257" r:id="Ra98a2c3524f54c77"/>
    <p:sldId xmlns:r="http://schemas.openxmlformats.org/officeDocument/2006/relationships" id="258" r:id="Rce0c82574c3f4757"/>
    <p:sldId xmlns:r="http://schemas.openxmlformats.org/officeDocument/2006/relationships" id="259" r:id="R986c42cfa207437c"/>
    <p:sldId xmlns:r="http://schemas.openxmlformats.org/officeDocument/2006/relationships" id="260" r:id="Rb214195eff8349ca"/>
    <p:sldId xmlns:r="http://schemas.openxmlformats.org/officeDocument/2006/relationships" id="261" r:id="R8111bb04950e45ed"/>
    <p:sldId xmlns:r="http://schemas.openxmlformats.org/officeDocument/2006/relationships" id="262" r:id="R0c140ed03c3f45a2"/>
    <p:sldId xmlns:r="http://schemas.openxmlformats.org/officeDocument/2006/relationships" id="263" r:id="Rb8cf9ea91b044aaa"/>
    <p:sldId xmlns:r="http://schemas.openxmlformats.org/officeDocument/2006/relationships" id="264" r:id="R0abed791176f418d"/>
    <p:sldId xmlns:r="http://schemas.openxmlformats.org/officeDocument/2006/relationships" id="265" r:id="R11d12730ac7a47b1"/>
    <p:sldId xmlns:r="http://schemas.openxmlformats.org/officeDocument/2006/relationships" id="266" r:id="Radc9e85378a04573"/>
    <p:sldId xmlns:r="http://schemas.openxmlformats.org/officeDocument/2006/relationships" id="267" r:id="Rc71f8922268d4010"/>
    <p:sldId xmlns:r="http://schemas.openxmlformats.org/officeDocument/2006/relationships" id="268" r:id="R21889cf701134566"/>
    <p:sldId xmlns:r="http://schemas.openxmlformats.org/officeDocument/2006/relationships" id="269" r:id="R949feb6aad854ea7"/>
    <p:sldId xmlns:r="http://schemas.openxmlformats.org/officeDocument/2006/relationships" id="270" r:id="R4a73c0ca9a19451a"/>
    <p:sldId xmlns:r="http://schemas.openxmlformats.org/officeDocument/2006/relationships" id="271" r:id="R340e0597b83849a5"/>
    <p:sldId xmlns:r="http://schemas.openxmlformats.org/officeDocument/2006/relationships" id="272" r:id="R68e55392281d484f"/>
    <p:sldId xmlns:r="http://schemas.openxmlformats.org/officeDocument/2006/relationships" id="273" r:id="R50b7129ff9814f1e"/>
    <p:sldId xmlns:r="http://schemas.openxmlformats.org/officeDocument/2006/relationships" id="274" r:id="R2e9552bbc8bf4ff6"/>
    <p:sldId xmlns:r="http://schemas.openxmlformats.org/officeDocument/2006/relationships" id="275" r:id="Re1dde4ef436147a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0cc5ea6614d35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46f7ca02804a4cc8" /><Relationship Type="http://schemas.openxmlformats.org/officeDocument/2006/relationships/slideLayout" Target="/ppt/slideLayouts/slideLayout1.xml" Id="Rf0e0910eb5d64366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e0910eb5d643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f2bba08f64081" /><Relationship Type="http://schemas.openxmlformats.org/officeDocument/2006/relationships/notesSlide" Target="/ppt/notesSlides/notesSlide1.xml" Id="Rf9b761483bf84146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73a80406d40a9" /><Relationship Type="http://schemas.openxmlformats.org/officeDocument/2006/relationships/notesSlide" Target="/ppt/notesSlides/notesSlide10.xml" Id="R4957e0b460fd45ba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5631ce6ee4417" /><Relationship Type="http://schemas.openxmlformats.org/officeDocument/2006/relationships/notesSlide" Target="/ppt/notesSlides/notesSlide11.xml" Id="R97f007373a8c41b8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17308c2aa4d23" /><Relationship Type="http://schemas.openxmlformats.org/officeDocument/2006/relationships/notesSlide" Target="/ppt/notesSlides/notesSlide12.xml" Id="R4aaa7893945548ac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c0227b659449a" /><Relationship Type="http://schemas.openxmlformats.org/officeDocument/2006/relationships/notesSlide" Target="/ppt/notesSlides/notesSlide13.xml" Id="Racdb0103fdd24577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82cd6c699444f" /><Relationship Type="http://schemas.openxmlformats.org/officeDocument/2006/relationships/notesSlide" Target="/ppt/notesSlides/notesSlide14.xml" Id="R9a80e57eb46c4143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cc3e012a14aea" /><Relationship Type="http://schemas.openxmlformats.org/officeDocument/2006/relationships/notesSlide" Target="/ppt/notesSlides/notesSlide15.xml" Id="Rceb6e84e7b454e5b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f5804f1ac4d9e" /><Relationship Type="http://schemas.openxmlformats.org/officeDocument/2006/relationships/notesSlide" Target="/ppt/notesSlides/notesSlide16.xml" Id="R5429803139f449af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192fddd094ecc" /><Relationship Type="http://schemas.openxmlformats.org/officeDocument/2006/relationships/notesSlide" Target="/ppt/notesSlides/notesSlide17.xml" Id="Ra7a842dd806f4149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60093226542f8" /><Relationship Type="http://schemas.openxmlformats.org/officeDocument/2006/relationships/notesSlide" Target="/ppt/notesSlides/notesSlide18.xml" Id="Rb53886a7f1104881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09ff11a3749f1" /><Relationship Type="http://schemas.openxmlformats.org/officeDocument/2006/relationships/notesSlide" Target="/ppt/notesSlides/notesSlide19.xml" Id="R6e4dbd34c7e641e0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2cf0d20224963" /><Relationship Type="http://schemas.openxmlformats.org/officeDocument/2006/relationships/notesSlide" Target="/ppt/notesSlides/notesSlide2.xml" Id="R56710d0a68334033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37158bd3143a8" /><Relationship Type="http://schemas.openxmlformats.org/officeDocument/2006/relationships/notesSlide" Target="/ppt/notesSlides/notesSlide20.xml" Id="R874fc0ca27d34097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2d2402dd64e17" /><Relationship Type="http://schemas.openxmlformats.org/officeDocument/2006/relationships/notesSlide" Target="/ppt/notesSlides/notesSlide3.xml" Id="R08f4d40a37e34a37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b897ced624214" /><Relationship Type="http://schemas.openxmlformats.org/officeDocument/2006/relationships/notesSlide" Target="/ppt/notesSlides/notesSlide4.xml" Id="Ra46eecb0c3564aae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e19c1edcb407a" /><Relationship Type="http://schemas.openxmlformats.org/officeDocument/2006/relationships/notesSlide" Target="/ppt/notesSlides/notesSlide5.xml" Id="R989e5efb17e04bac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e88c9af364bb3" /><Relationship Type="http://schemas.openxmlformats.org/officeDocument/2006/relationships/notesSlide" Target="/ppt/notesSlides/notesSlide6.xml" Id="Rce43b509aba14cd3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833726d744dd6" /><Relationship Type="http://schemas.openxmlformats.org/officeDocument/2006/relationships/notesSlide" Target="/ppt/notesSlides/notesSlide7.xml" Id="Re1ad63e06b9a4e7d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93bcce1ce47b2" /><Relationship Type="http://schemas.openxmlformats.org/officeDocument/2006/relationships/notesSlide" Target="/ppt/notesSlides/notesSlide8.xml" Id="Rfdfcbda3323c41f7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663012ce64e22" /><Relationship Type="http://schemas.openxmlformats.org/officeDocument/2006/relationships/notesSlide" Target="/ppt/notesSlides/notesSlide9.xml" Id="R3e052f2428414837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BC054B8-FC32-48BB-9EBC-2FC67BD1C8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29E0398-B183-4E62-A1C4-5C095E3319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F5D3890-8542-4802-A26E-8318E6799F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B96E671-7287-4FA3-8FBD-278E12D84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428B2DE-55D5-41A0-B01E-D19AA0DE0D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E�xitim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EAD0FBE-6036-4450-970E-6873B0620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394E50-F6A2-47DE-9268-71ECF3A159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İleri seviye, sanayi dijitalle�xmesini veri yöneti�ximi, kurumsal KPI sistemi, yayılım ve etki yönetimi boyutuyla ele alır.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227FC3D-3D8A-4911-8415-8C44E8710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410F30A-3B65-434A-894C-3EC61004B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Kurumsal veri yöneti�ximi kurmak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Sistem sa�xlı�xını ve etkiyi birlikte yönetmek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Yayılım ve denetim modeli olu�xturmak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90-180 günlük dönü�xüm planını yönetim sistemiyle ba�xlamak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86E1711-4A02-4E7A-B07D-4FB07A8CC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3791A89-0FC9-42C5-83F2-0F62A501E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2E9B57"/>
          </a:solidFill>
          <a:ln xmlns:a="http://schemas.openxmlformats.org/drawingml/2006/main" w="0">
            <a:solidFill>
              <a:srgbClr val="2E9B57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F88BEF0-ACB7-44CB-9016-18C29165FF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e�xitim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4B2F6FE-AF81-4F9F-AF2E-31FAC4255D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Katılımcıya yöntem ö�xretmek için hazırlanmı�xtır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Araçları tek tek tanımlar ve kullanım mantı�xını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504F925-D639-4EB5-94B8-A11889A9E6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7968912-E8A9-423F-B9C8-4AEEF74D7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0EDB470-440D-4E15-BA04-83BE94CB9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11414969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82B8D44-E9B3-47DE-BBFE-38936781A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B53D9FD-D37A-4D8C-A08A-EADCB2706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9BD4DFC-B73E-495B-AE9F-2ECBD3D65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F026251-3417-46C8-9450-BF8AE014A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423D7CF-A7B4-4F3E-8AD0-248F8FA2A3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kontrol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F39F9F3-D672-4AFA-B51F-AEEC44EE35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kontrol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AE707A8-022D-45E8-82B9-EBE91F8DF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seviyede sistem performansı düzenli ve çok katmanlı izlenmelidir.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BE7C8EF-8AB8-4D8E-A155-FDFF7EE92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BA08177-AA17-48A7-BDF3-BC462D5B8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792072D-2063-4DF6-8147-3EA3771F2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D23C789-EF3B-42C2-A9FA-E826CB813A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91673E0-E56A-48F6-9CF4-184885B12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41C2411-DC2A-4F19-A1E4-B4B067480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Ritim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51C28B4-BD92-41C0-AC50-163ABA5885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0DC3168-1EDB-4610-B693-8272F35A8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Kullanım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5619356-14CC-4C72-9E30-B6BCCC28E6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0A31388-C020-45C4-BB9E-EAE57AE03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Ekranlar gerçekten kullanılıyor mu?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D68CC5E-20B2-4BFD-9499-71DD547498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385910B-2975-4D8F-A080-2E9C7949C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Haftalık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2B0F22D-BD6D-497E-9A89-EB483ABA4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DCC6AE3-1650-4EF3-A2E0-0B09878D3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Kalite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5520944-E1AD-43B6-958B-4352B4C668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13FF3DA-5221-4AF8-8EEC-187ABF383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Veri güvenilir mi?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F308053-8C1C-4EE4-B73B-1F5F8AE9E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85331EF-70A3-428D-8369-E0025EB67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Haftalık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53A2B36-A873-42B1-93D7-2ABC73389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2F075C3-0A0D-43AA-A04C-774ACA39AC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Entegrasyon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BCAFD3C-9BE6-48AC-85F9-71437D975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93D0ED4-62A5-4710-BF51-77D81DBED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Sistemler tutarlı mı?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CAA987A-D12E-40DA-B2D5-F8DE05472E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22D3773-98BB-4D61-9C08-F693F111FE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Aylık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95E5EC6-ACDC-4E0D-A2B9-6757C1B9B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4AA260C-B00A-4246-8767-D327291B2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Etkisi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EBE9C97-4921-442E-A5DC-2651856BAF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94DFF84-1C39-4B15-9427-177705BE10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i�x sonucunu de�xi�xtirdi?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3C8B5C3-7AD5-4D59-8771-06D874A6B3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8896847-2C06-4E2D-8A00-8DCA68B2D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Aylık / çeyreklik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9D7D2E4-9295-4466-A405-C9438E2A96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701BEB2-EF85-40B9-9C1D-8AEABA8D94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3F6FDC16-247A-4A23-9CCA-D6C343721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838904959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4455555-F765-43FC-9903-3500EB0A74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93AFEAD-475A-4C58-9D7D-0867460D0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83A7550-6233-4B19-B2AC-D84A63493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CFF93C3-A3D8-4C1A-A225-391093101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4CE1AA-6485-4DB3-A3BA-0EBB12FB5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Dijital ikiz de�xil, do�xru görünürlük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34E54A7-A043-405A-924E-2952FC8021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Dijital ikiz de�xil, do�xru görünürlük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CA047E4-84E0-4C0E-A527-78A9CBE10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Her kurumun ileri dijitalle�xme hedefi dijital ikiz kurmak de�xildir; önce do�xru karar görünürlü�xünü kurmak gerekir.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01424DA-1F49-49F5-AFD4-F1FE20199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D204465-A870-4F09-A89E-2DF5CFD29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86A684F-534D-47EE-8666-DF60133A3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Do�xru öncelik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63F9BDD-5316-4BE5-86EE-67F51AB07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kritik alanını seç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Yüksek etkili veriyle ba�xla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 kullanılabilir çözüm kur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Yatırım etkisini ölç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7B17AF0-FA22-45F9-B2E8-11E17C781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Yanlı�x öncelik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C09B81D-4562-42C4-A690-6527950509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Modaya göre teknoloji seçmek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Kullanılmayacak veri toplamak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Olgun olmayan süreci otomatikle�xtirmek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Yayılımı do�xrulamadan büyütmek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EA759B3-264C-4C13-A46E-DD8E89CB7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C7C71F2-FC4A-43D2-88A7-056B68C80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DD20F14-B139-4C6E-93BF-B24BF972CD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626372143"/>
      </p:ext>
    </p:extLst>
  </p:cSld>
</p:sld>
</file>

<file path=ppt\slides\slide12.xml><?xml version="1.0" encoding="utf-8"?><p:sld xmlns:p="http://schemas.openxmlformats.org/presentationml/2006/main"><p:cSld><p:bg><p:bgPr><a:solidFill xmlns:a="http://schemas.openxmlformats.org/drawingml/2006/main"><a:srgbClr val="F4F6F8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D7D2E8E1-3869-433F-AF4C-DD8668FF024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50E11D1C-5E9D-418B-A1B7-67FF6AA9565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311424EE-5EFE-4225-A526-8AA14AD85A3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3FC196E1-3EB5-4E0A-96A0-92694EE46CE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Sanayi Dijitalle�xme İleri Seviye</a:t></a:r></a:p></p:txBody></p:sp><p:sp><p:nvSpPr><p:cNvPr id="5" name=""><a:extLst xmlns:a="http://schemas.openxmlformats.org/drawingml/2006/main"><a:ext uri="{FF2B5EF4-FFF2-40B4-BE49-F238E27FC236}"><a16:creationId id="{62D2FDF5-9EE2-4FC4-A492-724A86C0D53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90-180 günlük dönü�xüm planı</a:t></a:r></a:p></p:txBody></p:sp><p:sp><p:nvSpPr><p:cNvPr id="6" name=""><a:extLst xmlns:a="http://schemas.openxmlformats.org/drawingml/2006/main"><a:ext uri="{FF2B5EF4-FFF2-40B4-BE49-F238E27FC236}"><a16:creationId id="{B02C1700-607C-4973-8379-D2894835E47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90-180 günlük dönü�xüm planı</a:t></a:r></a:p></p:txBody></p:sp><p:sp><p:nvSpPr><p:cNvPr id="7" name=""><a:extLst xmlns:a="http://schemas.openxmlformats.org/drawingml/2006/main"><a:ext uri="{FF2B5EF4-FFF2-40B4-BE49-F238E27FC236}"><a16:creationId id="{F8E8A0BD-51AE-4230-85BD-50A4A2299AC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İleri seviyede dönü�xüm yalnızca sistem kurulumu de�xil, yöneti�xim tasarımıdır.</a:t></a:r></a:p></p:txBody></p:sp><p:sp><p:nvSpPr><p:cNvPr id="8" name=""><a:extLst xmlns:a="http://schemas.openxmlformats.org/drawingml/2006/main"><a:ext uri="{FF2B5EF4-FFF2-40B4-BE49-F238E27FC236}"><a16:creationId id="{E61E60FA-D22E-44B7-8E08-7AB5FA3B48C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09800" /><a:ext cx="10572750" cy="1066800" /></a:xfrm><a:prstGeom prst="roundRect" xmlns:a="http://schemas.openxmlformats.org/drawingml/2006/main"><a:avLst><a:gd name="adj" fmla="val 16071" /></a:avLst></a:prstGeom><a:solidFill xmlns:a="http://schemas.openxmlformats.org/drawingml/2006/main"><a:srgbClr val="FFFFFF" /></a:solidFill><a:ln w="0" xmlns:a="http://schemas.openxmlformats.org/drawingml/2006/main"><a:solidFill><a:srgbClr val="FFFFFF" /></a:solidFill></a:ln></p:spPr></p:sp><p:sp><p:nvSpPr><p:cNvPr id="9" name=""><a:extLst xmlns:a="http://schemas.openxmlformats.org/drawingml/2006/main"><a:ext uri="{FF2B5EF4-FFF2-40B4-BE49-F238E27FC236}"><a16:creationId id="{D68AAC5A-1E53-452F-ADBF-00BD3C4CDFF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14400" y="2419350" /><a:ext cx="22860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350"><a:solidFill><a:srgbClr val="0F2D52" /></a:solidFill><a:latin typeface="Arial" /><a:ea typeface="Arial" /><a:cs typeface="Arial" /></a:defRPr></a:pPr><a:r><a:rPr sz="1350" b="1"><a:solidFill><a:srgbClr val="0F2D52" /></a:solidFill><a:latin typeface="Arial" /><a:ea typeface="Arial" /><a:cs typeface="Arial" /></a:rPr><a:t>0-90 gün</a:t></a:r></a:p></p:txBody></p:sp><p:sp><p:nvSpPr><p:cNvPr id="10" name=""><a:extLst xmlns:a="http://schemas.openxmlformats.org/drawingml/2006/main"><a:ext uri="{FF2B5EF4-FFF2-40B4-BE49-F238E27FC236}"><a16:creationId id="{26E09528-81FD-414B-BB09-D9BD863F4D7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143250" y="2381250" /><a:ext cx="7620000" cy="7239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088"><a:solidFill><a:srgbClr val="333333" /></a:solidFill><a:latin typeface="Arial" /><a:ea typeface="Arial" /><a:cs typeface="Arial" /></a:defRPr></a:pPr><a:r><a:t>⬢ Olgunluk ölçümü</a:t></a:r></a:p><a:p xmlns:a="http://schemas.openxmlformats.org/drawingml/2006/main"><a:pPr algn="l"><a:defRPr sz="1088"><a:solidFill><a:srgbClr val="333333" /></a:solidFill><a:latin typeface="Arial" /><a:ea typeface="Arial" /><a:cs typeface="Arial" /></a:defRPr></a:pPr><a:r><a:t>⬢ Veri sahipli�xi atama</a:t></a:r></a:p><a:p xmlns:a="http://schemas.openxmlformats.org/drawingml/2006/main"><a:pPr algn="l"><a:defRPr sz="1088"><a:solidFill><a:srgbClr val="333333" /></a:solidFill><a:latin typeface="Arial" /><a:ea typeface="Arial" /><a:cs typeface="Arial" /></a:defRPr></a:pPr><a:r><a:t>⬢ Kurumsal KPI a�xacını kurma</a:t></a:r></a:p></p:txBody></p:sp><p:sp><p:nvSpPr><p:cNvPr id="11" name=""><a:extLst xmlns:a="http://schemas.openxmlformats.org/drawingml/2006/main"><a:ext uri="{FF2B5EF4-FFF2-40B4-BE49-F238E27FC236}"><a16:creationId id="{A784E60C-FFF9-4789-B807-A8078889390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3486150" /><a:ext cx="10572750" cy="1066800" /></a:xfrm><a:prstGeom prst="roundRect" xmlns:a="http://schemas.openxmlformats.org/drawingml/2006/main"><a:avLst><a:gd name="adj" fmla="val 16071" /></a:avLst></a:prstGeom><a:solidFill xmlns:a="http://schemas.openxmlformats.org/drawingml/2006/main"><a:srgbClr val="EAF0F6" /></a:solidFill><a:ln w="0" xmlns:a="http://schemas.openxmlformats.org/drawingml/2006/main"><a:solidFill><a:srgbClr val="EAF0F6" /></a:solidFill></a:ln></p:spPr></p:sp><p:sp><p:nvSpPr><p:cNvPr id="12" name=""><a:extLst xmlns:a="http://schemas.openxmlformats.org/drawingml/2006/main"><a:ext uri="{FF2B5EF4-FFF2-40B4-BE49-F238E27FC236}"><a16:creationId id="{B9EF5D0A-3578-4EE8-85A5-6B39C9B3167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14400" y="3695700" /><a:ext cx="22860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350"><a:solidFill><a:srgbClr val="0F2D52" /></a:solidFill><a:latin typeface="Arial" /><a:ea typeface="Arial" /><a:cs typeface="Arial" /></a:defRPr></a:pPr><a:r><a:rPr sz="1350" b="1"><a:solidFill><a:srgbClr val="0F2D52" /></a:solidFill><a:latin typeface="Arial" /><a:ea typeface="Arial" /><a:cs typeface="Arial" /></a:rPr><a:t>91-180 gün</a:t></a:r></a:p></p:txBody></p:sp><p:sp><p:nvSpPr><p:cNvPr id="13" name=""><a:extLst xmlns:a="http://schemas.openxmlformats.org/drawingml/2006/main"><a:ext uri="{FF2B5EF4-FFF2-40B4-BE49-F238E27FC236}"><a16:creationId id="{794B2299-9B18-4E56-B464-7FE70BD3C6AF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143250" y="3657600" /><a:ext cx="7620000" cy="7239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088"><a:solidFill><a:srgbClr val="333333" /></a:solidFill><a:latin typeface="Arial" /><a:ea typeface="Arial" /><a:cs typeface="Arial" /></a:defRPr></a:pPr><a:r><a:t>⬢ Şablon dashboard ve alarm seti yayma</a:t></a:r></a:p><a:p xmlns:a="http://schemas.openxmlformats.org/drawingml/2006/main"><a:pPr algn="l"><a:defRPr sz="1088"><a:solidFill><a:srgbClr val="333333" /></a:solidFill><a:latin typeface="Arial" /><a:ea typeface="Arial" /><a:cs typeface="Arial" /></a:defRPr></a:pPr><a:r><a:t>⬢ Yayılım planını i�xletme</a:t></a:r></a:p><a:p xmlns:a="http://schemas.openxmlformats.org/drawingml/2006/main"><a:pPr algn="l"><a:defRPr sz="1088"><a:solidFill><a:srgbClr val="333333" /></a:solidFill><a:latin typeface="Arial" /><a:ea typeface="Arial" /><a:cs typeface="Arial" /></a:defRPr></a:pPr><a:r><a:t>⬢ Yönetim toplantı ritmini sabitleme</a:t></a:r></a:p></p:txBody></p:sp><p:sp><p:nvSpPr><p:cNvPr id="14" name=""><a:extLst xmlns:a="http://schemas.openxmlformats.org/drawingml/2006/main"><a:ext uri="{FF2B5EF4-FFF2-40B4-BE49-F238E27FC236}"><a16:creationId id="{2F8947FB-D675-4295-9B1D-662DE6A453A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4762500" /><a:ext cx="10572750" cy="1066800" /></a:xfrm><a:prstGeom prst="roundRect" xmlns:a="http://schemas.openxmlformats.org/drawingml/2006/main"><a:avLst><a:gd name="adj" fmla="val 16071" /></a:avLst></a:prstGeom><a:solidFill xmlns:a="http://schemas.openxmlformats.org/drawingml/2006/main"><a:srgbClr val="FFFFFF" /></a:solidFill><a:ln w="0" xmlns:a="http://schemas.openxmlformats.org/drawingml/2006/main"><a:solidFill><a:srgbClr val="FFFFFF" /></a:solidFill></a:ln></p:spPr></p:sp><p:sp><p:nvSpPr><p:cNvPr id="15" name=""><a:extLst xmlns:a="http://schemas.openxmlformats.org/drawingml/2006/main"><a:ext uri="{FF2B5EF4-FFF2-40B4-BE49-F238E27FC236}"><a16:creationId id="{936F2BD9-5F5B-415A-AA32-4FD855CD24C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14400" y="4972050" /><a:ext cx="22860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350"><a:solidFill><a:srgbClr val="0F2D52" /></a:solidFill><a:latin typeface="Arial" /><a:ea typeface="Arial" /><a:cs typeface="Arial" /></a:defRPr></a:pPr><a:r><a:rPr sz="1350" b="1"><a:solidFill><a:srgbClr val="0F2D52" /></a:solidFill><a:latin typeface="Arial" /><a:ea typeface="Arial" /><a:cs typeface="Arial" /></a:rPr><a:t>Kalıcıla�xtırma</a:t></a:r></a:p></p:txBody></p:sp><p:sp><p:nvSpPr><p:cNvPr id="16" name=""><a:extLst xmlns:a="http://schemas.openxmlformats.org/drawingml/2006/main"><a:ext uri="{FF2B5EF4-FFF2-40B4-BE49-F238E27FC236}"><a16:creationId id="{322E794E-9930-44AD-8947-B8C8216044B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143250" y="4933950" /><a:ext cx="7620000" cy="7239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088"><a:solidFill><a:srgbClr val="333333" /></a:solidFill><a:latin typeface="Arial" /><a:ea typeface="Arial" /><a:cs typeface="Arial" /></a:defRPr></a:pPr><a:r><a:t>⬢ Denetim sistemi</a:t></a:r></a:p><a:p xmlns:a="http://schemas.openxmlformats.org/drawingml/2006/main"><a:pPr algn="l"><a:defRPr sz="1088"><a:solidFill><a:srgbClr val="333333" /></a:solidFill><a:latin typeface="Arial" /><a:ea typeface="Arial" /><a:cs typeface="Arial" /></a:defRPr></a:pPr><a:r><a:t>⬢ Yetkinlik geli�xtirme</a:t></a:r></a:p><a:p xmlns:a="http://schemas.openxmlformats.org/drawingml/2006/main"><a:pPr algn="l"><a:defRPr sz="1088"><a:solidFill><a:srgbClr val="333333" /></a:solidFill><a:latin typeface="Arial" /><a:ea typeface="Arial" /><a:cs typeface="Arial" /></a:defRPr></a:pPr><a:r><a:t>⬢ ��xrenme ve güncelleme döngüsü</a:t></a:r></a:p></p:txBody></p:sp><p:sp><p:nvSpPr><p:cNvPr id="17" name=""><a:extLst xmlns:a="http://schemas.openxmlformats.org/drawingml/2006/main"><a:ext uri="{FF2B5EF4-FFF2-40B4-BE49-F238E27FC236}"><a16:creationId id="{C6FFB54E-7289-4724-9AD3-5ABEBAA008F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18" name=""><a:extLst xmlns:a="http://schemas.openxmlformats.org/drawingml/2006/main"><a:ext uri="{FF2B5EF4-FFF2-40B4-BE49-F238E27FC236}"><a16:creationId id="{E066C1B3-380D-4430-9A9A-C4350628CD5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Sanayi Dijitalle�xme İleri Seviye / Katılımcı e�xitim notu</a:t></a:r></a:p></p:txBody></p:sp><p:sp><p:nvSpPr><p:cNvPr id="19" name=""><a:extLst xmlns:a="http://schemas.openxmlformats.org/drawingml/2006/main"><a:ext uri="{FF2B5EF4-FFF2-40B4-BE49-F238E27FC236}"><a16:creationId id="{B73FB1A7-9F2E-4B06-8392-731DBB9DBC0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12</a:t></a:r></a:p></p:txBody></p:sp></p:spTree><p:extLst><p:ext uri="{BB962C8B-B14F-4D97-AF65-F5344CB8AC3E}"><p14:creationId val="2125555174" xmlns:p14="http://schemas.microsoft.com/office/powerpoint/2010/main" /></p:ext></p:extLst></p:cSld></p:sld>
</file>

<file path=ppt\slides\slide13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A8117CF3-7D1A-438E-A169-C47BEB4A248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032D26B9-C04D-4F1B-851B-34850EB16C5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53F85A63-BCCF-4271-927D-0CE8ECBC1E4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D6B7EBBE-2E33-498D-86F1-4F194D991B6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Sanayi Dijitalle�xme İleri Seviye</a:t></a:r></a:p></p:txBody></p:sp><p:sp><p:nvSpPr><p:cNvPr id="5" name=""><a:extLst xmlns:a="http://schemas.openxmlformats.org/drawingml/2006/main"><a:ext uri="{FF2B5EF4-FFF2-40B4-BE49-F238E27FC236}"><a16:creationId id="{4D70DD26-4ED7-4816-A4BF-7637A839C8C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İleri seviye kavramlar</a:t></a:r></a:p></p:txBody></p:sp><p:sp><p:nvSpPr><p:cNvPr id="6" name=""><a:extLst xmlns:a="http://schemas.openxmlformats.org/drawingml/2006/main"><a:ext uri="{FF2B5EF4-FFF2-40B4-BE49-F238E27FC236}"><a16:creationId id="{E7EB54FB-E575-45F5-AF04-06BED52DA93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İleri seviye kavramlar</a:t></a:r></a:p></p:txBody></p:sp><p:sp><p:nvSpPr><p:cNvPr id="7" name=""><a:extLst xmlns:a="http://schemas.openxmlformats.org/drawingml/2006/main"><a:ext uri="{FF2B5EF4-FFF2-40B4-BE49-F238E27FC236}"><a16:creationId id="{541E8A6D-8B0A-4CB5-B80A-FA5D5ECE21F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Bu seviyede dil, teknoloji de�xil yöneti�xim ve etki odaklı hale gelir.</a:t></a:r></a:p></p:txBody></p:sp><p:sp><p:nvSpPr><p:cNvPr id="8" name=""><a:extLst xmlns:a="http://schemas.openxmlformats.org/drawingml/2006/main"><a:ext uri="{FF2B5EF4-FFF2-40B4-BE49-F238E27FC236}"><a16:creationId id="{433C060D-4606-47CD-9ABE-764AAAF17C2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47900" /><a:ext cx="4953000" cy="838200" /></a:xfrm><a:prstGeom prst="roundRect" xmlns:a="http://schemas.openxmlformats.org/drawingml/2006/main"><a:avLst><a:gd name="adj" fmla="val 20455" /></a:avLst></a:prstGeom><a:solidFill xmlns:a="http://schemas.openxmlformats.org/drawingml/2006/main"><a:srgbClr val="F4F6F8" /></a:solidFill><a:ln w="0" xmlns:a="http://schemas.openxmlformats.org/drawingml/2006/main"><a:solidFill><a:srgbClr val="F4F6F8" /></a:solidFill></a:ln></p:spPr></p:sp><p:sp><p:nvSpPr><p:cNvPr id="9" name=""><a:extLst xmlns:a="http://schemas.openxmlformats.org/drawingml/2006/main"><a:ext uri="{FF2B5EF4-FFF2-40B4-BE49-F238E27FC236}"><a16:creationId id="{6ECA4458-DF70-480C-A8CA-C976C801195F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2419350" /><a:ext cx="1714500" cy="1905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Veri Yöneti�ximi</a:t></a:r></a:p></p:txBody></p:sp><p:sp><p:nvSpPr><p:cNvPr id="10" name=""><a:extLst xmlns:a="http://schemas.openxmlformats.org/drawingml/2006/main"><a:ext uri="{FF2B5EF4-FFF2-40B4-BE49-F238E27FC236}"><a16:creationId id="{45A23E47-7674-4C14-8E38-02FC660D862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2647950" /><a:ext cx="44577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Verinin sahiplik, kalite ve kullanım kurallarının yönetimi.</a:t></a:r></a:p></p:txBody></p:sp><p:sp><p:nvSpPr><p:cNvPr id="11" name=""><a:extLst xmlns:a="http://schemas.openxmlformats.org/drawingml/2006/main"><a:ext uri="{FF2B5EF4-FFF2-40B4-BE49-F238E27FC236}"><a16:creationId id="{46B2728F-059E-4DB7-B964-0CDA7CD5F14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000750" y="2247900" /><a:ext cx="4953000" cy="838200" /></a:xfrm><a:prstGeom prst="roundRect" xmlns:a="http://schemas.openxmlformats.org/drawingml/2006/main"><a:avLst><a:gd name="adj" fmla="val 20455" /></a:avLst></a:prstGeom><a:solidFill xmlns:a="http://schemas.openxmlformats.org/drawingml/2006/main"><a:srgbClr val="F4F6F8" /></a:solidFill><a:ln w="0" xmlns:a="http://schemas.openxmlformats.org/drawingml/2006/main"><a:solidFill><a:srgbClr val="F4F6F8" /></a:solidFill></a:ln></p:spPr></p:sp><p:sp><p:nvSpPr><p:cNvPr id="12" name=""><a:extLst xmlns:a="http://schemas.openxmlformats.org/drawingml/2006/main"><a:ext uri="{FF2B5EF4-FFF2-40B4-BE49-F238E27FC236}"><a16:creationId id="{DB40670C-6CCC-4BF1-9D18-A5F7050BD5C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2419350" /><a:ext cx="1714500" cy="1905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Olgunluk Düzeyi</a:t></a:r></a:p></p:txBody></p:sp><p:sp><p:nvSpPr><p:cNvPr id="13" name=""><a:extLst xmlns:a="http://schemas.openxmlformats.org/drawingml/2006/main"><a:ext uri="{FF2B5EF4-FFF2-40B4-BE49-F238E27FC236}"><a16:creationId id="{622AC63A-BF09-473D-863A-7604B42BA78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2647950" /><a:ext cx="44577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Bir alanın dijital çalı�xma seviyesini gösteren ölçüt.</a:t></a:r></a:p></p:txBody></p:sp><p:sp><p:nvSpPr><p:cNvPr id="14" name=""><a:extLst xmlns:a="http://schemas.openxmlformats.org/drawingml/2006/main"><a:ext uri="{FF2B5EF4-FFF2-40B4-BE49-F238E27FC236}"><a16:creationId id="{5AA453A4-845A-435A-B9A8-039E3C60E63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3276600" /><a:ext cx="4953000" cy="838200" /></a:xfrm><a:prstGeom prst="roundRect" xmlns:a="http://schemas.openxmlformats.org/drawingml/2006/main"><a:avLst><a:gd name="adj" fmla="val 20455" /></a:avLst></a:prstGeom><a:solidFill xmlns:a="http://schemas.openxmlformats.org/drawingml/2006/main"><a:srgbClr val="FFFFFF" /></a:solidFill><a:ln w="0" xmlns:a="http://schemas.openxmlformats.org/drawingml/2006/main"><a:solidFill><a:srgbClr val="FFFFFF" /></a:solidFill></a:ln></p:spPr></p:sp><p:sp><p:nvSpPr><p:cNvPr id="15" name=""><a:extLst xmlns:a="http://schemas.openxmlformats.org/drawingml/2006/main"><a:ext uri="{FF2B5EF4-FFF2-40B4-BE49-F238E27FC236}"><a16:creationId id="{066A0525-9BC0-48A4-BF86-C642C137EEB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3448050" /><a:ext cx="1714500" cy="1905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Yayılım Modeli</a:t></a:r></a:p></p:txBody></p:sp><p:sp><p:nvSpPr><p:cNvPr id="16" name=""><a:extLst xmlns:a="http://schemas.openxmlformats.org/drawingml/2006/main"><a:ext uri="{FF2B5EF4-FFF2-40B4-BE49-F238E27FC236}"><a16:creationId id="{D10B9EC9-E9FC-4972-8F66-72C94BA97D7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3676650" /><a:ext cx="44577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Ba�xarılı pilotun kontrollü büyüme yöntemi.</a:t></a:r></a:p></p:txBody></p:sp><p:sp><p:nvSpPr><p:cNvPr id="17" name=""><a:extLst xmlns:a="http://schemas.openxmlformats.org/drawingml/2006/main"><a:ext uri="{FF2B5EF4-FFF2-40B4-BE49-F238E27FC236}"><a16:creationId id="{4686F2AE-BCD6-4642-8798-64279C256B4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000750" y="3276600" /><a:ext cx="4953000" cy="838200" /></a:xfrm><a:prstGeom prst="roundRect" xmlns:a="http://schemas.openxmlformats.org/drawingml/2006/main"><a:avLst><a:gd name="adj" fmla="val 20455" /></a:avLst></a:prstGeom><a:solidFill xmlns:a="http://schemas.openxmlformats.org/drawingml/2006/main"><a:srgbClr val="FFFFFF" /></a:solidFill><a:ln w="0" xmlns:a="http://schemas.openxmlformats.org/drawingml/2006/main"><a:solidFill><a:srgbClr val="FFFFFF" /></a:solidFill></a:ln></p:spPr></p:sp><p:sp><p:nvSpPr><p:cNvPr id="18" name=""><a:extLst xmlns:a="http://schemas.openxmlformats.org/drawingml/2006/main"><a:ext uri="{FF2B5EF4-FFF2-40B4-BE49-F238E27FC236}"><a16:creationId id="{789C12E5-35D0-459E-A168-CD33D425277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3448050" /><a:ext cx="1714500" cy="1905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KPI A�xacı</a:t></a:r></a:p></p:txBody></p:sp><p:sp><p:nvSpPr><p:cNvPr id="19" name=""><a:extLst xmlns:a="http://schemas.openxmlformats.org/drawingml/2006/main"><a:ext uri="{FF2B5EF4-FFF2-40B4-BE49-F238E27FC236}"><a16:creationId id="{C096B7F6-6723-4779-84E7-5A72D3FFCC1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3676650" /><a:ext cx="44577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Göstergelerin birbirine ba�xlandı�xı mantık yapısı.</a:t></a:r></a:p></p:txBody></p:sp><p:sp><p:nvSpPr><p:cNvPr id="20" name=""><a:extLst xmlns:a="http://schemas.openxmlformats.org/drawingml/2006/main"><a:ext uri="{FF2B5EF4-FFF2-40B4-BE49-F238E27FC236}"><a16:creationId id="{791CE154-B011-4B0E-87EC-2479D42EED0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4305300" /><a:ext cx="4953000" cy="838200" /></a:xfrm><a:prstGeom prst="roundRect" xmlns:a="http://schemas.openxmlformats.org/drawingml/2006/main"><a:avLst><a:gd name="adj" fmla="val 20455" /></a:avLst></a:prstGeom><a:solidFill xmlns:a="http://schemas.openxmlformats.org/drawingml/2006/main"><a:srgbClr val="F4F6F8" /></a:solidFill><a:ln w="0" xmlns:a="http://schemas.openxmlformats.org/drawingml/2006/main"><a:solidFill><a:srgbClr val="F4F6F8" /></a:solidFill></a:ln></p:spPr></p:sp><p:sp><p:nvSpPr><p:cNvPr id="21" name=""><a:extLst xmlns:a="http://schemas.openxmlformats.org/drawingml/2006/main"><a:ext uri="{FF2B5EF4-FFF2-40B4-BE49-F238E27FC236}"><a16:creationId id="{FD0DBDC6-A7ED-41CC-8608-BA75C85B892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4476750" /><a:ext cx="1714500" cy="1905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Sistem Sa�xlı�xı</a:t></a:r></a:p></p:txBody></p:sp><p:sp><p:nvSpPr><p:cNvPr id="22" name=""><a:extLst xmlns:a="http://schemas.openxmlformats.org/drawingml/2006/main"><a:ext uri="{FF2B5EF4-FFF2-40B4-BE49-F238E27FC236}"><a16:creationId id="{8DC5D773-90F3-4230-B1C5-42650AC8A71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4705350" /><a:ext cx="44577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Dijital çözümün güvenilir ve sürdürülebilir çalı�xma durumu.</a:t></a:r></a:p></p:txBody></p:sp><p:sp><p:nvSpPr><p:cNvPr id="23" name=""><a:extLst xmlns:a="http://schemas.openxmlformats.org/drawingml/2006/main"><a:ext uri="{FF2B5EF4-FFF2-40B4-BE49-F238E27FC236}"><a16:creationId id="{68004269-E7CD-41FF-9C49-F094F13EDED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000750" y="4305300" /><a:ext cx="4953000" cy="838200" /></a:xfrm><a:prstGeom prst="roundRect" xmlns:a="http://schemas.openxmlformats.org/drawingml/2006/main"><a:avLst><a:gd name="adj" fmla="val 20455" /></a:avLst></a:prstGeom><a:solidFill xmlns:a="http://schemas.openxmlformats.org/drawingml/2006/main"><a:srgbClr val="F4F6F8" /></a:solidFill><a:ln w="0" xmlns:a="http://schemas.openxmlformats.org/drawingml/2006/main"><a:solidFill><a:srgbClr val="F4F6F8" /></a:solidFill></a:ln></p:spPr></p:sp><p:sp><p:nvSpPr><p:cNvPr id="24" name=""><a:extLst xmlns:a="http://schemas.openxmlformats.org/drawingml/2006/main"><a:ext uri="{FF2B5EF4-FFF2-40B4-BE49-F238E27FC236}"><a16:creationId id="{4E92AE57-C6D9-4864-80F3-8FB777B9B23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4476750" /><a:ext cx="1714500" cy="1905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Etki �lçümü</a:t></a:r></a:p></p:txBody></p:sp><p:sp><p:nvSpPr><p:cNvPr id="25" name=""><a:extLst xmlns:a="http://schemas.openxmlformats.org/drawingml/2006/main"><a:ext uri="{FF2B5EF4-FFF2-40B4-BE49-F238E27FC236}"><a16:creationId id="{27C5FFDB-5462-4F15-8306-AC1D9C1D8F5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4705350" /><a:ext cx="44577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Dijital uygulamanın i�x sonucuna katkısının takibi.</a:t></a:r></a:p></p:txBody></p:sp><p:sp><p:nvSpPr><p:cNvPr id="26" name=""><a:extLst xmlns:a="http://schemas.openxmlformats.org/drawingml/2006/main"><a:ext uri="{FF2B5EF4-FFF2-40B4-BE49-F238E27FC236}"><a16:creationId id="{AD426F16-B62B-4DED-94EE-AB32ABEEF40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27" name=""><a:extLst xmlns:a="http://schemas.openxmlformats.org/drawingml/2006/main"><a:ext uri="{FF2B5EF4-FFF2-40B4-BE49-F238E27FC236}"><a16:creationId id="{851BF185-DE80-4F3F-9908-26D3994E9E1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Sanayi Dijitalle�xme İleri Seviye / Katılımcı e�xitim notu</a:t></a:r></a:p></p:txBody></p:sp><p:sp><p:nvSpPr><p:cNvPr id="28" name=""><a:extLst xmlns:a="http://schemas.openxmlformats.org/drawingml/2006/main"><a:ext uri="{FF2B5EF4-FFF2-40B4-BE49-F238E27FC236}"><a16:creationId id="{5AB019FA-F0F0-4595-A78A-146AA46C89B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13</a:t></a:r></a:p></p:txBody></p:sp></p:spTree><p:extLst><p:ext uri="{BB962C8B-B14F-4D97-AF65-F5344CB8AC3E}"><p14:creationId val="186437674" xmlns:p14="http://schemas.microsoft.com/office/powerpoint/2010/main" /></p:ext></p:extLst></p:cSld>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362D76C-532B-4829-BF9F-37FE4EB79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6A2F127-8629-4086-9ACF-99B6C55A5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21A1EE4-4456-4C50-8470-5E9FC6B62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C0EB076-35F5-4CAE-802A-EC7CA995D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AF60E45-2C8C-4A6A-9CBD-70246CCC5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sistemler çok, güven az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A5393C7-15FE-4B3E-A8AD-49FCAFF3F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sistemler çok, güven az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1D6B342-9357-4B72-8D1F-14FECCFAB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Kurulu�xta �ok say1da ekran ve ara� var ama y�netim h�l� veri yerine sezgiyle karar veriyorsa ileri seviyeye ge�ilmemi�xtir.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7548408-1527-4F78-92FE-282F4AE71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3C56CD8-4C3D-4C18-A0E4-5CB19B351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6439D52-F3AC-4302-B643-D1BD883818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Vaka belirtileri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7F305AC-D988-4212-A5B4-EE123581C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Aynı KPI farklı yerlerde farklı çıkar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dashboard'u yönetim raporuyla çeli�xir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Kimse verinin sahibi de�xildir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Yayılım projeleri yarıda kalır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134EEDA-8904-4866-AEBA-3D9BEC473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ders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DC6A9B0-3ADB-4F23-938B-EA81A05DC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Teknoloji bollu�xu yeterli de�xildir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yöneti�ximi �xarttır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Yayılım standardı kurulmalıdır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Etki ölçümü yönetim konusu olmalıdır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DD78CE7-5A4C-4D61-8AE2-A03DD95E6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8702D45-E88F-45CB-8B6A-BDA8A65DC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84CA3F4-68BF-4EDA-8FA1-420B2CCF6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182669927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99051D8-02D7-445C-B9A0-B372E73736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B866B33-2704-44F7-BD89-49BF61838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FEC4173-BF94-43EF-B8C5-E668FA26C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4DA5CA2-DAAA-47B6-AA0F-FECAED1D6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A6EBDB9-5020-41E6-B158-74008BA20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sık hatalar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41EB529-E0DE-48EE-A54F-D6F4DAA077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sık hatalar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F10CDFC-064C-4867-B371-89DB7367E6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sorunlar ço�xu zaman teknoloji seçiminden de�xil, kurumsal düzen eksikli�xinden çıkar.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FB39699-B744-4597-BE24-BEB70EA57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92B2B77-3F91-4A10-9095-32D47F9F3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Yöneti�xim hatası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891A235-8EF4-4C51-B1B5-C14A5A88B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Sahiplik belirsizli�xi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Toplantı ritminin olmaması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Standart KPI sözlü�xünün olmaması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282540E-4284-4917-80EB-1D96AEE39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B9E9F3E-DAC7-4E9D-89CB-524B9E79DB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hatası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64E8328-C41C-4F40-A966-21E10B8CD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Pilotta kalmak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Şablon üretmemek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Yerel istisnaları kontrolsüz büyütmek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96B9BBA-B5B4-4454-B2B1-8EC97A4EE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FBC7847-CDC4-4720-9AFE-E2A590171E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 hatası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D77CC65-0A3D-4709-AB94-D8F4F5692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Sonuç ölçmemek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Manuel i�x yükü kazanımını görmemek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Yatırım geri dönü�xünü takip etmemek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08AD0B9-E2BD-4723-AC76-A1C5279EAC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0B21D15-52D3-42E8-BD2C-C2EF4F9F5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7FF3720-D271-4BF4-B694-6B05A5F5B4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493134751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B4A1B45-EE90-48A7-958B-FA6EA1BD52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0E1BBCE-EA40-4578-9A4F-3505D517F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4B5D2D6-62D8-447A-915F-594889199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4851083-266F-4418-804B-A805883A5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CCD9698-3DE2-4EE3-973E-EB34786219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sistem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B41B8B2-BE67-44B8-A0E1-C746BF74E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sistem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FCAE6D5-1BB1-4648-B580-C3D67434D3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dijitalle�xme yapısının çalı�xtı�xını gösteren temel i�xaretler �xunlardır.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A37A22D-4C01-4EAD-B936-765FA11D1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FEBB02D-9C78-4520-B536-F101DD5BD3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sahipli�xi net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Kurumsal KPI sözlü�xü var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Pilotlar standart �xablona dönü�xtürüldü mü?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Sistem sa�xlı�xı ayrıca ölçülüyor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Dijitalle�xmenin i�x etkisi raporlanıyor mu?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991DC45-B526-47F6-A909-C4A36411C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33516DF-488E-42C5-A329-1BA5D71BC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3476017-2215-4EAE-A7A4-FB5C87FAB4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763299171"/>
      </p:ext>
    </p:extLst>
  </p:cSld>
</p:sld>
</file>

<file path=ppt\slides\slide17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390EAE12-EB98-47B7-AF4F-9EFBD2B9D4B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E4AA0F7B-56EB-4089-A2EF-95552D56FFA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02A0BC43-5B56-413D-B8FE-020F3446A35F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9B6E3AE4-2878-4535-AE8C-41BEA232792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Sanayi Dijitalle�xme İleri Seviye</a:t></a:r></a:p></p:txBody></p:sp><p:sp><p:nvSpPr><p:cNvPr id="5" name=""><a:extLst xmlns:a="http://schemas.openxmlformats.org/drawingml/2006/main"><a:ext uri="{FF2B5EF4-FFF2-40B4-BE49-F238E27FC236}"><a16:creationId id="{96BCC118-5587-448A-BC78-36A0C1A2474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İleri seviyede yönetim panosu</a:t></a:r></a:p></p:txBody></p:sp><p:sp><p:nvSpPr><p:cNvPr id="6" name=""><a:extLst xmlns:a="http://schemas.openxmlformats.org/drawingml/2006/main"><a:ext uri="{FF2B5EF4-FFF2-40B4-BE49-F238E27FC236}"><a16:creationId id="{5A1A6230-D143-4C06-B436-2DAF42F0DA3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İleri seviyede yönetim panosu</a:t></a:r></a:p></p:txBody></p:sp><p:sp><p:nvSpPr><p:cNvPr id="7" name=""><a:extLst xmlns:a="http://schemas.openxmlformats.org/drawingml/2006/main"><a:ext uri="{FF2B5EF4-FFF2-40B4-BE49-F238E27FC236}"><a16:creationId id="{7B190876-A4EE-4BE8-A44D-B1E46AC9F5D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Kurumsal seviyede yönetim panosu, yalnızca performansı de�xil dijitalle�xmenin sürdürülebilirli�xini de göstermelidir.</a:t></a:r></a:p></p:txBody></p:sp><p:sp><p:nvSpPr><p:cNvPr id="8" name=""><a:extLst xmlns:a="http://schemas.openxmlformats.org/drawingml/2006/main"><a:ext uri="{FF2B5EF4-FFF2-40B4-BE49-F238E27FC236}"><a16:creationId id="{9DE5CBDF-421F-4F25-8ECF-65F4907AB78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FFFFFF" /></a:solidFill><a:ln w="0" xmlns:a="http://schemas.openxmlformats.org/drawingml/2006/main"><a:solidFill><a:srgbClr val="FFFFFF" /></a:solidFill></a:ln></p:spPr></p:sp><p:sp><p:nvSpPr><p:cNvPr id="9" name=""><a:extLst xmlns:a="http://schemas.openxmlformats.org/drawingml/2006/main"><a:ext uri="{FF2B5EF4-FFF2-40B4-BE49-F238E27FC236}"><a16:creationId id="{46F4C830-5225-4231-B187-420D5B123ED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3410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FFE7CC" /></a:solidFill><a:ln w="0" xmlns:a="http://schemas.openxmlformats.org/drawingml/2006/main"><a:solidFill><a:srgbClr val="FFE7CC" /></a:solidFill></a:ln></p:spPr></p:sp><p:sp><p:nvSpPr><p:cNvPr id="10" name=""><a:extLst xmlns:a="http://schemas.openxmlformats.org/drawingml/2006/main"><a:ext uri="{FF2B5EF4-FFF2-40B4-BE49-F238E27FC236}"><a16:creationId id="{7054DD1E-8046-4771-8AA1-8D77254021A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Pano ba�xlıkları</a:t></a:r></a:p></p:txBody></p:sp><p:sp><p:nvSpPr><p:cNvPr id="11" name=""><a:extLst xmlns:a="http://schemas.openxmlformats.org/drawingml/2006/main"><a:ext uri="{FF2B5EF4-FFF2-40B4-BE49-F238E27FC236}"><a16:creationId id="{7B546DB5-AFF7-4CBB-8EF9-9E3CD2D45B5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Kullanım oranı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Veri kalite skoru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Alarm kapanı�x süresi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Yayılım seviyesi</a:t></a:r></a:p></p:txBody></p:sp><p:sp><p:nvSpPr><p:cNvPr id="12" name=""><a:extLst xmlns:a="http://schemas.openxmlformats.org/drawingml/2006/main"><a:ext uri="{FF2B5EF4-FFF2-40B4-BE49-F238E27FC236}"><a16:creationId id="{A035B67A-4DA2-4FC7-8BA6-DB51543E848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Yönetim etkisi</a:t></a:r></a:p></p:txBody></p:sp><p:sp><p:nvSpPr><p:cNvPr id="13" name=""><a:extLst xmlns:a="http://schemas.openxmlformats.org/drawingml/2006/main"><a:ext uri="{FF2B5EF4-FFF2-40B4-BE49-F238E27FC236}"><a16:creationId id="{321EE03B-4C6E-4F7F-BFAA-D14CF8653B1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�nceliklendirme kolayla�xır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Zayıf alanlar erken görünür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Kaynak kararı hızlanır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Dijital yatırım de�xeri savunulabilir olur</a:t></a:r></a:p></p:txBody></p:sp><p:sp><p:nvSpPr><p:cNvPr id="14" name=""><a:extLst xmlns:a="http://schemas.openxmlformats.org/drawingml/2006/main"><a:ext uri="{FF2B5EF4-FFF2-40B4-BE49-F238E27FC236}"><a16:creationId id="{D896912E-F56F-4396-A144-05ED93A401D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15" name=""><a:extLst xmlns:a="http://schemas.openxmlformats.org/drawingml/2006/main"><a:ext uri="{FF2B5EF4-FFF2-40B4-BE49-F238E27FC236}"><a16:creationId id="{EED9B8E6-3250-42B0-B157-2561BEB761F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Sanayi Dijitalle�xme İleri Seviye / Katılımcı e�xitim notu</a:t></a:r></a:p></p:txBody></p:sp><p:sp><p:nvSpPr><p:cNvPr id="16" name=""><a:extLst xmlns:a="http://schemas.openxmlformats.org/drawingml/2006/main"><a:ext uri="{FF2B5EF4-FFF2-40B4-BE49-F238E27FC236}"><a16:creationId id="{B305DFCC-1140-40DA-BD16-A59D9561029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17</a:t></a:r></a:p></p:txBody></p:sp></p:spTree><p:extLst><p:ext uri="{BB962C8B-B14F-4D97-AF65-F5344CB8AC3E}"><p14:creationId val="1552425809" xmlns:p14="http://schemas.microsoft.com/office/powerpoint/2010/main" /></p:ext></p:extLst></p:cSld></p:sld>
</file>

<file path=ppt\slides\slide18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70E93553-AA94-462F-A15B-DCEEC21DEE9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C1DC015A-4C54-40F7-827C-0B8411AAA04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5CDDF19D-648C-41AE-B2EE-BE22EE0C9E4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3F7EF485-8E19-48B0-AD9D-D467FBE6D71F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Sanayi Dijitalle�xme İleri Seviye</a:t></a:r></a:p></p:txBody></p:sp><p:sp><p:nvSpPr><p:cNvPr id="5" name=""><a:extLst xmlns:a="http://schemas.openxmlformats.org/drawingml/2006/main"><a:ext uri="{FF2B5EF4-FFF2-40B4-BE49-F238E27FC236}"><a16:creationId id="{EFC22CEF-0C7C-4010-8BE7-E813AA1FBA7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Denetim ve ö�xrenme döngüsü</a:t></a:r></a:p></p:txBody></p:sp><p:sp><p:nvSpPr><p:cNvPr id="6" name=""><a:extLst xmlns:a="http://schemas.openxmlformats.org/drawingml/2006/main"><a:ext uri="{FF2B5EF4-FFF2-40B4-BE49-F238E27FC236}"><a16:creationId id="{34810345-BCC2-4DBB-9518-8202BFFC6BB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Denetim ve ö�xrenme döngüsü</a:t></a:r></a:p></p:txBody></p:sp><p:sp><p:nvSpPr><p:cNvPr id="7" name=""><a:extLst xmlns:a="http://schemas.openxmlformats.org/drawingml/2006/main"><a:ext uri="{FF2B5EF4-FFF2-40B4-BE49-F238E27FC236}"><a16:creationId id="{CBFE4851-AA4B-4C0B-A21B-8681E98DE9A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İleri seviyede dijitalle�xme canlı tutulmak isteniyorsa periyodik denetim ve ö�xrenme mekanizması zorunludur.</a:t></a:r></a:p></p:txBody></p:sp><p:sp><p:nvSpPr><p:cNvPr id="8" name=""><a:extLst xmlns:a="http://schemas.openxmlformats.org/drawingml/2006/main"><a:ext uri="{FF2B5EF4-FFF2-40B4-BE49-F238E27FC236}"><a16:creationId id="{A66D0814-ED0D-4197-B602-25A9EE7B979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FFFFFF" /></a:solidFill><a:ln w="0" xmlns:a="http://schemas.openxmlformats.org/drawingml/2006/main"><a:solidFill><a:srgbClr val="FFFFFF" /></a:solidFill></a:ln></p:spPr></p:sp><p:sp><p:nvSpPr><p:cNvPr id="9" name=""><a:extLst xmlns:a="http://schemas.openxmlformats.org/drawingml/2006/main"><a:ext uri="{FF2B5EF4-FFF2-40B4-BE49-F238E27FC236}"><a16:creationId id="{858BCAC3-F16C-4CC9-9C60-6C1AAD71B66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34100" y="2266950" /><a:ext cx="5105400" cy="3619500" /></a:xfrm><a:prstGeom prst="roundRect" xmlns:a="http://schemas.openxmlformats.org/drawingml/2006/main"><a:avLst><a:gd name="adj" fmla="val 6316" /></a:avLst></a:prstGeom><a:solidFill xmlns:a="http://schemas.openxmlformats.org/drawingml/2006/main"><a:srgbClr val="E4F2E9" /></a:solidFill><a:ln w="0" xmlns:a="http://schemas.openxmlformats.org/drawingml/2006/main"><a:solidFill><a:srgbClr val="E4F2E9" /></a:solidFill></a:ln></p:spPr></p:sp><p:sp><p:nvSpPr><p:cNvPr id="10" name=""><a:extLst xmlns:a="http://schemas.openxmlformats.org/drawingml/2006/main"><a:ext uri="{FF2B5EF4-FFF2-40B4-BE49-F238E27FC236}"><a16:creationId id="{EAEF081D-2904-4F8B-AA5D-3405B4AD2F0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Denetimde bakılanlar</a:t></a:r></a:p></p:txBody></p:sp><p:sp><p:nvSpPr><p:cNvPr id="11" name=""><a:extLst xmlns:a="http://schemas.openxmlformats.org/drawingml/2006/main"><a:ext uri="{FF2B5EF4-FFF2-40B4-BE49-F238E27FC236}"><a16:creationId id="{EE445421-DA25-4F69-96C2-8DF4F5AC8EB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97155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Kullanım davranı�xı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Veri kalitesi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Alarm kapanı�x kalitesi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Yayılım standardı</a:t></a:r></a:p></p:txBody></p:sp><p:sp><p:nvSpPr><p:cNvPr id="12" name=""><a:extLst xmlns:a="http://schemas.openxmlformats.org/drawingml/2006/main"><a:ext uri="{FF2B5EF4-FFF2-40B4-BE49-F238E27FC236}"><a16:creationId id="{51139753-4F87-468A-85D8-AC7114CD285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2609850" /><a:ext cx="323850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500"><a:solidFill><a:srgbClr val="0F2D52" /></a:solidFill><a:latin typeface="Arial" /><a:ea typeface="Arial" /><a:cs typeface="Arial" /></a:defRPr></a:pPr><a:r><a:rPr sz="1500" b="1"><a:solidFill><a:srgbClr val="0F2D52" /></a:solidFill><a:latin typeface="Arial" /><a:ea typeface="Arial" /><a:cs typeface="Arial" /></a:rPr><a:t>��xrenme çıktısı</a:t></a:r></a:p></p:txBody></p:sp><p:sp><p:nvSpPr><p:cNvPr id="13" name=""><a:extLst xmlns:a="http://schemas.openxmlformats.org/drawingml/2006/main"><a:ext uri="{FF2B5EF4-FFF2-40B4-BE49-F238E27FC236}"><a16:creationId id="{0F8FC0C9-009E-49F5-8ECB-588D34F122F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38900" y="3067050" /><a:ext cx="4095750" cy="23812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75"><a:solidFill><a:srgbClr val="333333" /></a:solidFill><a:latin typeface="Arial" /><a:ea typeface="Arial" /><a:cs typeface="Arial" /></a:defRPr></a:pPr><a:r><a:t>⬢ Şablon güncelleme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Rol e�xitimi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KPI sadele�xtirme</a:t></a:r></a:p><a:p xmlns:a="http://schemas.openxmlformats.org/drawingml/2006/main"><a:pPr algn="l"><a:defRPr sz="1275"><a:solidFill><a:srgbClr val="333333" /></a:solidFill><a:latin typeface="Arial" /><a:ea typeface="Arial" /><a:cs typeface="Arial" /></a:defRPr></a:pPr><a:r><a:t>⬢ Yeni yayılım önceli�xi</a:t></a:r></a:p></p:txBody></p:sp><p:sp><p:nvSpPr><p:cNvPr id="14" name=""><a:extLst xmlns:a="http://schemas.openxmlformats.org/drawingml/2006/main"><a:ext uri="{FF2B5EF4-FFF2-40B4-BE49-F238E27FC236}"><a16:creationId id="{461E64D2-380C-418B-8EBD-BFFD8092C5D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15" name=""><a:extLst xmlns:a="http://schemas.openxmlformats.org/drawingml/2006/main"><a:ext uri="{FF2B5EF4-FFF2-40B4-BE49-F238E27FC236}"><a16:creationId id="{F721240C-3299-4C3F-9B30-B655E25168A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Sanayi Dijitalle�xme İleri Seviye / Katılımcı e�xitim notu</a:t></a:r></a:p></p:txBody></p:sp><p:sp><p:nvSpPr><p:cNvPr id="16" name=""><a:extLst xmlns:a="http://schemas.openxmlformats.org/drawingml/2006/main"><a:ext uri="{FF2B5EF4-FFF2-40B4-BE49-F238E27FC236}"><a16:creationId id="{3FB77F0B-FE32-4FDC-AA60-94C42159E0D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18</a:t></a:r></a:p></p:txBody></p:sp></p:spTree><p:extLst><p:ext uri="{BB962C8B-B14F-4D97-AF65-F5344CB8AC3E}"><p14:creationId val="2137530516" xmlns:p14="http://schemas.microsoft.com/office/powerpoint/2010/main" /></p:ext></p:extLst></p:cSld>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3E250EC-DE1A-4D7F-9041-C8ECC6F47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411B2ED-C8BD-4ED6-9245-FD3E306FD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4C01D34-0933-44F1-BCCD-753298213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AA4BCF0-99DF-4591-9187-4E89A1E239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F756A86-1EC4-44EC-875C-99B8B2E58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Kurumsal araç seti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FDC15D1-D19A-4422-874D-30804535B4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araç seti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A2C2498-D057-474D-902E-9F16BED19E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a�xa�xıdaki araçlar birlikte çalı�xmalıdır.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10E3374-F7B4-47AE-966C-ADA804978D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1579483-0336-4675-8080-A52E3DD34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KPI A�xacı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026086D-FF17-482B-BE25-A672879293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 yapısını kurar.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C2D28B2-9243-4E32-AC8D-02C63E328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CF63726-BDF9-4EDB-9E11-2EB1A4EEE9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Sözlü�xü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C474D56-2E8A-4E20-B617-171A16C20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Ortak dil yaratır.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F26D6FE-1404-4A9E-8331-4848724C5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751BB9D-A22B-4A52-B519-A92AF927B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Olgunluk Matrisi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F7631B1-BC7A-498B-8745-B51A01FA8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Seviyeyi ölçer.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6B26996-42BE-452E-B12C-06D34B5ED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734C010-9C88-4AB3-A05B-29455F326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Planı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8657923-7CD6-4817-A73C-6E3A712779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Büyümeyi sıralar.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5B11FF0-D19C-422F-A339-0512A85731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1C2693B-952B-4159-B1E0-3EC67F9358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Denetim Listesi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C4DFC91-5EB6-4CC5-9A2F-D91933DD6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Sürdürülebilirli�xi korur.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E745101-0034-4E0A-8B0C-250C177384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F947425-D85D-4FB1-B9E1-3DC7AD26A0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 Raporu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E2E897B-D23C-43D6-98DB-25BAC8E42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Yatırım de�xerini görünür kılar.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41B7A6D-9879-4A22-8489-5C27D9F9DC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9746FAE-DDF3-4F32-B49F-7F8DB2AAA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5B8B212-7CFA-4344-8DA4-F7874A8A3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561315588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EFCBEBB-1193-4FA2-909C-D00B164207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20DD277-9725-4D66-A953-8EDF50DA0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E90DFFB-6FA4-4DC9-BEB6-364F397C72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6E3FC9F-BB58-4754-A50F-8737547505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35FF844-DAD9-4A67-A996-0DA9DBFE8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odak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CE5295-1EFE-4884-8AC3-E7F1403095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odak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3F46BAA-F970-41E4-9461-C8FA9089B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dijitalle�xme tekil panellerden çıkar; kurumsal yöneti�xim, entegrasyon ve ö�xrenme sistemi haline gelir.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03A2DD8-B545-4463-B9D1-3C23DF7F7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719CB7D-F5A1-4202-8909-777BC2B2B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718210C-F0AF-48B3-96D9-77581D5F8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Odak alanları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BEDA6E0-C85B-4D5B-A7E6-AB82346E76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yöneti�ximi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Kurumsal KPI mimarisi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Yayılım modeli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sistemine entegrasyon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5B947B9-7EF6-419D-8405-7A95E16A2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kritiktir?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6CDE973-3DE7-4EA9-BC48-905045C46D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Kurum çapında ortak dil kurar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kalitesini artırır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Yerel çözümleri standartla�xtırır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Yatırım getirisini görünür kılar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87948D7-5EEA-42A6-9D86-21D0E498C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D3305B1-18BE-446D-845E-2A3E89058A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036C574-3376-423A-AD68-2F1F6BEBB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51883390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CF4DACA-9BDB-41B4-BEA4-DCF574A259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F5D5D20-D06D-4C21-A538-4FED60703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70BD2BC-BBB2-4413-808C-C824AB5A2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EB2D1BD-577C-4D35-BD02-5766E8A762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0F9F69A-E090-442D-8E0A-7F190F7F1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seviyenin özeti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3B0D5B2-AB07-4AD0-97D2-3BC43A980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seviyenin özeti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6591640-F987-4129-A6CE-46238DA3A0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seviye, sanayi dijitalle�xmesini kurumsal yöneti�xim, yayılım ve etki yönetimi sistemine dönü�xtürür.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1FF7841-1A8F-469B-B9E2-12914A4DC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9DC13E6-9B36-43B0-8974-27075DF159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Bu seviyede kazanılanlar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5FAD7A6-4AFB-4815-84F5-094D8B1EA1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yöneti�ximi kurma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Kurumsal KPI mimarisi olu�xturma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Yayılım ve denetim modeli kurma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 etkisini ölçebilir hale gelme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FE448C-3CD7-44CF-AB82-6A3B07C43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84A7765-DF20-4FDB-A829-A8E7D9E106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Bir sonraki seviye /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3A200C5-AEEE-46A5-98CD-BD92CE6603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Robotik ve otomasyonla veri akı�xını ba�xla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Kurumsal yayılım planını büyüt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Dijitalle�xmeyi yatırım kararına ba�xla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Sonraki a�xamada ileri entegrasyon konularına geç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B5861D3-76CF-4388-A9A8-27F574DD7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Dönü�xümde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055914F-3D56-4A11-982A-9FB971705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F4EFBAA-1F2E-4683-B3C0-7FE600FB81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F16F5BA-ADA3-4CEB-8D72-2015DD15B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06393496"/>
      </p:ext>
    </p:extLst>
  </p:cSld>
</p:sld>
</file>

<file path=ppt\slides\slide3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8FC9110E-8E8B-413B-BEA9-234264C9D9A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D611CAC3-5146-4B0A-AB96-1873DC149D8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53F8355F-65CA-47B6-945F-2E292C1AFB3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39B134B0-4AB8-4B5D-8E95-84C92688F77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Sanayi Dijitalle�xme İleri Seviye</a:t></a:r></a:p></p:txBody></p:sp><p:sp><p:nvSpPr><p:cNvPr id="5" name=""><a:extLst xmlns:a="http://schemas.openxmlformats.org/drawingml/2006/main"><a:ext uri="{FF2B5EF4-FFF2-40B4-BE49-F238E27FC236}"><a16:creationId id="{CC11E10A-4420-48DA-8461-0CA058004B4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İleri seviye dijital yöneti�xim</a:t></a:r></a:p></p:txBody></p:sp><p:sp><p:nvSpPr><p:cNvPr id="6" name=""><a:extLst xmlns:a="http://schemas.openxmlformats.org/drawingml/2006/main"><a:ext uri="{FF2B5EF4-FFF2-40B4-BE49-F238E27FC236}"><a16:creationId id="{D118132A-3DDE-42CE-8E9F-54913EA3461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İleri seviye dijital yöneti�xim</a:t></a:r></a:p></p:txBody></p:sp><p:sp><p:nvSpPr><p:cNvPr id="7" name=""><a:extLst xmlns:a="http://schemas.openxmlformats.org/drawingml/2006/main"><a:ext uri="{FF2B5EF4-FFF2-40B4-BE49-F238E27FC236}"><a16:creationId id="{685569F6-8027-4344-99EF-77899935FFF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Kurumsal seviyede dijitalle�xme, net rol ve toplantı ritmi gerektirir.</a:t></a:r></a:p></p:txBody></p:sp><p:sp><p:nvSpPr><p:cNvPr id="8" name=""><a:extLst xmlns:a="http://schemas.openxmlformats.org/drawingml/2006/main"><a:ext uri="{FF2B5EF4-FFF2-40B4-BE49-F238E27FC236}"><a16:creationId id="{FB54EA57-9237-46AA-92D8-87F65AA4777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324100" /><a:ext cx="2476500" cy="51435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FFFFFF" /></a:solidFill></a:ln></p:spPr></p:sp><p:sp><p:nvSpPr><p:cNvPr id="9" name=""><a:extLst xmlns:a="http://schemas.openxmlformats.org/drawingml/2006/main"><a:ext uri="{FF2B5EF4-FFF2-40B4-BE49-F238E27FC236}"><a16:creationId id="{F2947972-07AA-4EC9-862B-36A4A8877A3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781050" y="2476500" /><a:ext cx="2247900" cy="1714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ctr"><a:defRPr sz="1200"><a:solidFill><a:srgbClr val="FFFFFF" /></a:solidFill><a:latin typeface="Arial" /><a:ea typeface="Arial" /><a:cs typeface="Arial" /></a:defRPr></a:pPr><a:r><a:rPr sz="1200" b="1"><a:solidFill><a:srgbClr val="FFFFFF" /></a:solidFill><a:latin typeface="Arial" /><a:ea typeface="Arial" /><a:cs typeface="Arial" /></a:rPr><a:t>Rol</a:t></a:r></a:p></p:txBody></p:sp><p:sp><p:nvSpPr><p:cNvPr id="10" name=""><a:extLst xmlns:a="http://schemas.openxmlformats.org/drawingml/2006/main"><a:ext uri="{FF2B5EF4-FFF2-40B4-BE49-F238E27FC236}"><a16:creationId id="{C4390590-4919-4FFB-89AF-604EDFE00A9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429000" y="2324100" /><a:ext cx="2857500" cy="51435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FFFFFF" /></a:solidFill></a:ln></p:spPr></p:sp><p:sp><p:nvSpPr><p:cNvPr id="11" name=""><a:extLst xmlns:a="http://schemas.openxmlformats.org/drawingml/2006/main"><a:ext uri="{FF2B5EF4-FFF2-40B4-BE49-F238E27FC236}"><a16:creationId id="{602F9FD7-274F-4CED-8A0A-8517D32EAD1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543300" y="2476500" /><a:ext cx="2628900" cy="1714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ctr"><a:defRPr sz="1200"><a:solidFill><a:srgbClr val="FFFFFF" /></a:solidFill><a:latin typeface="Arial" /><a:ea typeface="Arial" /><a:cs typeface="Arial" /></a:defRPr></a:pPr><a:r><a:rPr sz="1200" b="1"><a:solidFill><a:srgbClr val="FFFFFF" /></a:solidFill><a:latin typeface="Arial" /><a:ea typeface="Arial" /><a:cs typeface="Arial" /></a:rPr><a:t>Sorumluluk</a:t></a:r></a:p></p:txBody></p:sp><p:sp><p:nvSpPr><p:cNvPr id="12" name=""><a:extLst xmlns:a="http://schemas.openxmlformats.org/drawingml/2006/main"><a:ext uri="{FF2B5EF4-FFF2-40B4-BE49-F238E27FC236}"><a16:creationId id="{B1805C06-8D91-41D5-99D3-063C2237B03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72250" y="2324100" /><a:ext cx="4667250" cy="51435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FFFFFF" /></a:solidFill></a:ln></p:spPr></p:sp><p:sp><p:nvSpPr><p:cNvPr id="13" name=""><a:extLst xmlns:a="http://schemas.openxmlformats.org/drawingml/2006/main"><a:ext uri="{FF2B5EF4-FFF2-40B4-BE49-F238E27FC236}"><a16:creationId id="{E76737F5-7F14-48D8-A280-738DE22EE70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86550" y="2476500" /><a:ext cx="4438650" cy="1714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ctr"><a:defRPr sz="1200"><a:solidFill><a:srgbClr val="FFFFFF" /></a:solidFill><a:latin typeface="Arial" /><a:ea typeface="Arial" /><a:cs typeface="Arial" /></a:defRPr></a:pPr><a:r><a:rPr sz="1200" b="1"><a:solidFill><a:srgbClr val="FFFFFF" /></a:solidFill><a:latin typeface="Arial" /><a:ea typeface="Arial" /><a:cs typeface="Arial" /></a:rPr><a:t>Ba�xarı ölçütü</a:t></a:r></a:p></p:txBody></p:sp><p:sp><p:nvSpPr><p:cNvPr id="14" name=""><a:extLst xmlns:a="http://schemas.openxmlformats.org/drawingml/2006/main"><a:ext uri="{FF2B5EF4-FFF2-40B4-BE49-F238E27FC236}"><a16:creationId id="{E9F4221D-D2FF-4215-ABD8-F7F1DF4A5A5F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838450" /><a:ext cx="2476500" cy="704850" /></a:xfrm><a:prstGeom prst="rect" xmlns:a="http://schemas.openxmlformats.org/drawingml/2006/main"><a:avLst /></a:prstGeom><a:solidFill xmlns:a="http://schemas.openxmlformats.org/drawingml/2006/main"><a:srgbClr val="F4F6F8" /></a:solidFill><a:ln w="9525" xmlns:a="http://schemas.openxmlformats.org/drawingml/2006/main"><a:solidFill><a:srgbClr val="D9E2EA" /></a:solidFill></a:ln></p:spPr></p:sp><p:sp><p:nvSpPr><p:cNvPr id="15" name=""><a:extLst xmlns:a="http://schemas.openxmlformats.org/drawingml/2006/main"><a:ext uri="{FF2B5EF4-FFF2-40B4-BE49-F238E27FC236}"><a16:creationId id="{529882F7-935D-4A45-AC66-52156EBDF22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781050" y="3009900" /><a:ext cx="224790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ctr"><a:defRPr sz="975"><a:solidFill><a:srgbClr val="333333" /></a:solidFill><a:latin typeface="Arial" /><a:ea typeface="Arial" /><a:cs typeface="Arial" /></a:defRPr></a:pPr><a:r><a:rPr sz="975" b="1"><a:solidFill><a:srgbClr val="333333" /></a:solidFill><a:latin typeface="Arial" /><a:ea typeface="Arial" /><a:cs typeface="Arial" /></a:rPr><a:t>Operasyon</a:t></a:r></a:p></p:txBody></p:sp><p:sp><p:nvSpPr><p:cNvPr id="16" name=""><a:extLst xmlns:a="http://schemas.openxmlformats.org/drawingml/2006/main"><a:ext uri="{FF2B5EF4-FFF2-40B4-BE49-F238E27FC236}"><a16:creationId id="{F42A23E3-182E-43FB-A4F5-D4CC19A0B38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429000" y="2838450" /><a:ext cx="2857500" cy="704850" /></a:xfrm><a:prstGeom prst="rect" xmlns:a="http://schemas.openxmlformats.org/drawingml/2006/main"><a:avLst /></a:prstGeom><a:solidFill xmlns:a="http://schemas.openxmlformats.org/drawingml/2006/main"><a:srgbClr val="F4F6F8" /></a:solidFill><a:ln w="9525" xmlns:a="http://schemas.openxmlformats.org/drawingml/2006/main"><a:solidFill><a:srgbClr val="D9E2EA" /></a:solidFill></a:ln></p:spPr></p:sp><p:sp><p:nvSpPr><p:cNvPr id="17" name=""><a:extLst xmlns:a="http://schemas.openxmlformats.org/drawingml/2006/main"><a:ext uri="{FF2B5EF4-FFF2-40B4-BE49-F238E27FC236}"><a16:creationId id="{9838B604-1024-42EF-805A-7ED82451ED7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543300" y="3009900" /><a:ext cx="262890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75"><a:solidFill><a:srgbClr val="333333" /></a:solidFill><a:latin typeface="Arial" /><a:ea typeface="Arial" /><a:cs typeface="Arial" /></a:defRPr></a:pPr><a:r><a:t>Saha kullanım ve aksiyon</a:t></a:r></a:p></p:txBody></p:sp><p:sp><p:nvSpPr><p:cNvPr id="18" name=""><a:extLst xmlns:a="http://schemas.openxmlformats.org/drawingml/2006/main"><a:ext uri="{FF2B5EF4-FFF2-40B4-BE49-F238E27FC236}"><a16:creationId id="{265740EB-D9EE-4B9D-AE1C-FCD0F9AF88F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72250" y="2838450" /><a:ext cx="4667250" cy="704850" /></a:xfrm><a:prstGeom prst="rect" xmlns:a="http://schemas.openxmlformats.org/drawingml/2006/main"><a:avLst /></a:prstGeom><a:solidFill xmlns:a="http://schemas.openxmlformats.org/drawingml/2006/main"><a:srgbClr val="F4F6F8" /></a:solidFill><a:ln w="9525" xmlns:a="http://schemas.openxmlformats.org/drawingml/2006/main"><a:solidFill><a:srgbClr val="D9E2EA" /></a:solidFill></a:ln></p:spPr></p:sp><p:sp><p:nvSpPr><p:cNvPr id="19" name=""><a:extLst xmlns:a="http://schemas.openxmlformats.org/drawingml/2006/main"><a:ext uri="{FF2B5EF4-FFF2-40B4-BE49-F238E27FC236}"><a16:creationId id="{5BD83153-9717-4498-AE04-24069ED8125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86550" y="3009900" /><a:ext cx="443865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75"><a:solidFill><a:srgbClr val="333333" /></a:solidFill><a:latin typeface="Arial" /><a:ea typeface="Arial" /><a:cs typeface="Arial" /></a:defRPr></a:pPr><a:r><a:t>Kullanım disiplini</a:t></a:r></a:p></p:txBody></p:sp><p:sp><p:nvSpPr><p:cNvPr id="20" name=""><a:extLst xmlns:a="http://schemas.openxmlformats.org/drawingml/2006/main"><a:ext uri="{FF2B5EF4-FFF2-40B4-BE49-F238E27FC236}"><a16:creationId id="{547CE59E-2BBD-4C06-BBE2-24711BDB251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3543300" /><a:ext cx="2476500" cy="704850" /></a:xfrm><a:prstGeom prst="rect" xmlns:a="http://schemas.openxmlformats.org/drawingml/2006/main"><a:avLst /></a:prstGeom><a:solidFill xmlns:a="http://schemas.openxmlformats.org/drawingml/2006/main"><a:srgbClr val="FFFFFF" /></a:solidFill><a:ln w="9525" xmlns:a="http://schemas.openxmlformats.org/drawingml/2006/main"><a:solidFill><a:srgbClr val="D9E2EA" /></a:solidFill></a:ln></p:spPr></p:sp><p:sp><p:nvSpPr><p:cNvPr id="21" name=""><a:extLst xmlns:a="http://schemas.openxmlformats.org/drawingml/2006/main"><a:ext uri="{FF2B5EF4-FFF2-40B4-BE49-F238E27FC236}"><a16:creationId id="{BD44B992-7BED-4B5C-AC7A-8835287D9E1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781050" y="3714750" /><a:ext cx="224790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ctr"><a:defRPr sz="975"><a:solidFill><a:srgbClr val="333333" /></a:solidFill><a:latin typeface="Arial" /><a:ea typeface="Arial" /><a:cs typeface="Arial" /></a:defRPr></a:pPr><a:r><a:rPr sz="975" b="1"><a:solidFill><a:srgbClr val="333333" /></a:solidFill><a:latin typeface="Arial" /><a:ea typeface="Arial" /><a:cs typeface="Arial" /></a:rPr><a:t>IT / Sistem</a:t></a:r></a:p></p:txBody></p:sp><p:sp><p:nvSpPr><p:cNvPr id="22" name=""><a:extLst xmlns:a="http://schemas.openxmlformats.org/drawingml/2006/main"><a:ext uri="{FF2B5EF4-FFF2-40B4-BE49-F238E27FC236}"><a16:creationId id="{F1915D50-FB54-4E33-8ACA-F946727298E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429000" y="3543300" /><a:ext cx="2857500" cy="704850" /></a:xfrm><a:prstGeom prst="rect" xmlns:a="http://schemas.openxmlformats.org/drawingml/2006/main"><a:avLst /></a:prstGeom><a:solidFill xmlns:a="http://schemas.openxmlformats.org/drawingml/2006/main"><a:srgbClr val="FFFFFF" /></a:solidFill><a:ln w="9525" xmlns:a="http://schemas.openxmlformats.org/drawingml/2006/main"><a:solidFill><a:srgbClr val="D9E2EA" /></a:solidFill></a:ln></p:spPr></p:sp><p:sp><p:nvSpPr><p:cNvPr id="23" name=""><a:extLst xmlns:a="http://schemas.openxmlformats.org/drawingml/2006/main"><a:ext uri="{FF2B5EF4-FFF2-40B4-BE49-F238E27FC236}"><a16:creationId id="{BD00F03A-2C06-4C83-8354-CBB321201D5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543300" y="3714750" /><a:ext cx="262890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75"><a:solidFill><a:srgbClr val="333333" /></a:solidFill><a:latin typeface="Arial" /><a:ea typeface="Arial" /><a:cs typeface="Arial" /></a:defRPr></a:pPr><a:r><a:t>Altyapı ve veri süreklili�xi</a:t></a:r></a:p></p:txBody></p:sp><p:sp><p:nvSpPr><p:cNvPr id="24" name=""><a:extLst xmlns:a="http://schemas.openxmlformats.org/drawingml/2006/main"><a:ext uri="{FF2B5EF4-FFF2-40B4-BE49-F238E27FC236}"><a16:creationId id="{3DCE5073-A2CD-49EE-832D-6B62D21589C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72250" y="3543300" /><a:ext cx="4667250" cy="704850" /></a:xfrm><a:prstGeom prst="rect" xmlns:a="http://schemas.openxmlformats.org/drawingml/2006/main"><a:avLst /></a:prstGeom><a:solidFill xmlns:a="http://schemas.openxmlformats.org/drawingml/2006/main"><a:srgbClr val="FFFFFF" /></a:solidFill><a:ln w="9525" xmlns:a="http://schemas.openxmlformats.org/drawingml/2006/main"><a:solidFill><a:srgbClr val="D9E2EA" /></a:solidFill></a:ln></p:spPr></p:sp><p:sp><p:nvSpPr><p:cNvPr id="25" name=""><a:extLst xmlns:a="http://schemas.openxmlformats.org/drawingml/2006/main"><a:ext uri="{FF2B5EF4-FFF2-40B4-BE49-F238E27FC236}"><a16:creationId id="{23B9F694-89E5-47AE-8867-04A4BD63CED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86550" y="3714750" /><a:ext cx="443865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75"><a:solidFill><a:srgbClr val="333333" /></a:solidFill><a:latin typeface="Arial" /><a:ea typeface="Arial" /><a:cs typeface="Arial" /></a:defRPr></a:pPr><a:r><a:t>Eri�xilebilirlik / kesinti</a:t></a:r></a:p></p:txBody></p:sp><p:sp><p:nvSpPr><p:cNvPr id="26" name=""><a:extLst xmlns:a="http://schemas.openxmlformats.org/drawingml/2006/main"><a:ext uri="{FF2B5EF4-FFF2-40B4-BE49-F238E27FC236}"><a16:creationId id="{E7EDDAFF-651C-488C-9897-D96700D56DE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4248150" /><a:ext cx="2476500" cy="704850" /></a:xfrm><a:prstGeom prst="rect" xmlns:a="http://schemas.openxmlformats.org/drawingml/2006/main"><a:avLst /></a:prstGeom><a:solidFill xmlns:a="http://schemas.openxmlformats.org/drawingml/2006/main"><a:srgbClr val="F4F6F8" /></a:solidFill><a:ln w="9525" xmlns:a="http://schemas.openxmlformats.org/drawingml/2006/main"><a:solidFill><a:srgbClr val="D9E2EA" /></a:solidFill></a:ln></p:spPr></p:sp><p:sp><p:nvSpPr><p:cNvPr id="27" name=""><a:extLst xmlns:a="http://schemas.openxmlformats.org/drawingml/2006/main"><a:ext uri="{FF2B5EF4-FFF2-40B4-BE49-F238E27FC236}"><a16:creationId id="{4B9305B4-86C0-4EA0-A7C3-66D065C3936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781050" y="4419600" /><a:ext cx="224790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ctr"><a:defRPr sz="975"><a:solidFill><a:srgbClr val="333333" /></a:solidFill><a:latin typeface="Arial" /><a:ea typeface="Arial" /><a:cs typeface="Arial" /></a:defRPr></a:pPr><a:r><a:rPr sz="975" b="1"><a:solidFill><a:srgbClr val="333333" /></a:solidFill><a:latin typeface="Arial" /><a:ea typeface="Arial" /><a:cs typeface="Arial" /></a:rPr><a:t>Mühendislik / Süreç</a:t></a:r></a:p></p:txBody></p:sp><p:sp><p:nvSpPr><p:cNvPr id="28" name=""><a:extLst xmlns:a="http://schemas.openxmlformats.org/drawingml/2006/main"><a:ext uri="{FF2B5EF4-FFF2-40B4-BE49-F238E27FC236}"><a16:creationId id="{EE78E433-93F2-4F1B-B0C1-F7DBD91C6A4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429000" y="4248150" /><a:ext cx="2857500" cy="704850" /></a:xfrm><a:prstGeom prst="rect" xmlns:a="http://schemas.openxmlformats.org/drawingml/2006/main"><a:avLst /></a:prstGeom><a:solidFill xmlns:a="http://schemas.openxmlformats.org/drawingml/2006/main"><a:srgbClr val="F4F6F8" /></a:solidFill><a:ln w="9525" xmlns:a="http://schemas.openxmlformats.org/drawingml/2006/main"><a:solidFill><a:srgbClr val="D9E2EA" /></a:solidFill></a:ln></p:spPr></p:sp><p:sp><p:nvSpPr><p:cNvPr id="29" name=""><a:extLst xmlns:a="http://schemas.openxmlformats.org/drawingml/2006/main"><a:ext uri="{FF2B5EF4-FFF2-40B4-BE49-F238E27FC236}"><a16:creationId id="{CD7ABDB6-662F-431C-A3A6-01794247802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543300" y="4419600" /><a:ext cx="262890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75"><a:solidFill><a:srgbClr val="333333" /></a:solidFill><a:latin typeface="Arial" /><a:ea typeface="Arial" /><a:cs typeface="Arial" /></a:defRPr></a:pPr><a:r><a:t>Veri kuralı ve entegrasyon</a:t></a:r></a:p></p:txBody></p:sp><p:sp><p:nvSpPr><p:cNvPr id="30" name=""><a:extLst xmlns:a="http://schemas.openxmlformats.org/drawingml/2006/main"><a:ext uri="{FF2B5EF4-FFF2-40B4-BE49-F238E27FC236}"><a16:creationId id="{3955E960-9A9D-4BFC-B0D1-8078986C87D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72250" y="4248150" /><a:ext cx="4667250" cy="704850" /></a:xfrm><a:prstGeom prst="rect" xmlns:a="http://schemas.openxmlformats.org/drawingml/2006/main"><a:avLst /></a:prstGeom><a:solidFill xmlns:a="http://schemas.openxmlformats.org/drawingml/2006/main"><a:srgbClr val="F4F6F8" /></a:solidFill><a:ln w="9525" xmlns:a="http://schemas.openxmlformats.org/drawingml/2006/main"><a:solidFill><a:srgbClr val="D9E2EA" /></a:solidFill></a:ln></p:spPr></p:sp><p:sp><p:nvSpPr><p:cNvPr id="31" name=""><a:extLst xmlns:a="http://schemas.openxmlformats.org/drawingml/2006/main"><a:ext uri="{FF2B5EF4-FFF2-40B4-BE49-F238E27FC236}"><a16:creationId id="{134758FD-C4C5-405E-8C29-7E2BBDE244F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86550" y="4419600" /><a:ext cx="443865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75"><a:solidFill><a:srgbClr val="333333" /></a:solidFill><a:latin typeface="Arial" /><a:ea typeface="Arial" /><a:cs typeface="Arial" /></a:defRPr></a:pPr><a:r><a:t>Do�xruluk ve güncellik</a:t></a:r></a:p></p:txBody></p:sp><p:sp><p:nvSpPr><p:cNvPr id="32" name=""><a:extLst xmlns:a="http://schemas.openxmlformats.org/drawingml/2006/main"><a:ext uri="{FF2B5EF4-FFF2-40B4-BE49-F238E27FC236}"><a16:creationId id="{DEF7A213-8399-4F68-8DC0-CB8AD5D2641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4953000" /><a:ext cx="2476500" cy="704850" /></a:xfrm><a:prstGeom prst="rect" xmlns:a="http://schemas.openxmlformats.org/drawingml/2006/main"><a:avLst /></a:prstGeom><a:solidFill xmlns:a="http://schemas.openxmlformats.org/drawingml/2006/main"><a:srgbClr val="FFFFFF" /></a:solidFill><a:ln w="9525" xmlns:a="http://schemas.openxmlformats.org/drawingml/2006/main"><a:solidFill><a:srgbClr val="D9E2EA" /></a:solidFill></a:ln></p:spPr></p:sp><p:sp><p:nvSpPr><p:cNvPr id="33" name=""><a:extLst xmlns:a="http://schemas.openxmlformats.org/drawingml/2006/main"><a:ext uri="{FF2B5EF4-FFF2-40B4-BE49-F238E27FC236}"><a16:creationId id="{F382A1F3-8F7F-44D0-B39A-F35192C688F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781050" y="5124450" /><a:ext cx="224790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ctr"><a:defRPr sz="975"><a:solidFill><a:srgbClr val="333333" /></a:solidFill><a:latin typeface="Arial" /><a:ea typeface="Arial" /><a:cs typeface="Arial" /></a:defRPr></a:pPr><a:r><a:rPr sz="975" b="1"><a:solidFill><a:srgbClr val="333333" /></a:solidFill><a:latin typeface="Arial" /><a:ea typeface="Arial" /><a:cs typeface="Arial" /></a:rPr><a:t>Yönetim</a:t></a:r></a:p></p:txBody></p:sp><p:sp><p:nvSpPr><p:cNvPr id="34" name=""><a:extLst xmlns:a="http://schemas.openxmlformats.org/drawingml/2006/main"><a:ext uri="{FF2B5EF4-FFF2-40B4-BE49-F238E27FC236}"><a16:creationId id="{48621E4F-EDE1-4043-B643-FB15F43BA00F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429000" y="4953000" /><a:ext cx="2857500" cy="704850" /></a:xfrm><a:prstGeom prst="rect" xmlns:a="http://schemas.openxmlformats.org/drawingml/2006/main"><a:avLst /></a:prstGeom><a:solidFill xmlns:a="http://schemas.openxmlformats.org/drawingml/2006/main"><a:srgbClr val="FFFFFF" /></a:solidFill><a:ln w="9525" xmlns:a="http://schemas.openxmlformats.org/drawingml/2006/main"><a:solidFill><a:srgbClr val="D9E2EA" /></a:solidFill></a:ln></p:spPr></p:sp><p:sp><p:nvSpPr><p:cNvPr id="35" name=""><a:extLst xmlns:a="http://schemas.openxmlformats.org/drawingml/2006/main"><a:ext uri="{FF2B5EF4-FFF2-40B4-BE49-F238E27FC236}"><a16:creationId id="{2F99D845-0062-40DE-886D-3409C34302F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543300" y="5124450" /><a:ext cx="262890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75"><a:solidFill><a:srgbClr val="333333" /></a:solidFill><a:latin typeface="Arial" /><a:ea typeface="Arial" /><a:cs typeface="Arial" /></a:defRPr></a:pPr><a:r><a:t>�ncelik ve yatırım kararı</a:t></a:r></a:p></p:txBody></p:sp><p:sp><p:nvSpPr><p:cNvPr id="36" name=""><a:extLst xmlns:a="http://schemas.openxmlformats.org/drawingml/2006/main"><a:ext uri="{FF2B5EF4-FFF2-40B4-BE49-F238E27FC236}"><a16:creationId id="{9070571C-81B8-404B-AD43-82015C94CE5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572250" y="4953000" /><a:ext cx="4667250" cy="704850" /></a:xfrm><a:prstGeom prst="rect" xmlns:a="http://schemas.openxmlformats.org/drawingml/2006/main"><a:avLst /></a:prstGeom><a:solidFill xmlns:a="http://schemas.openxmlformats.org/drawingml/2006/main"><a:srgbClr val="FFFFFF" /></a:solidFill><a:ln w="9525" xmlns:a="http://schemas.openxmlformats.org/drawingml/2006/main"><a:solidFill><a:srgbClr val="D9E2EA" /></a:solidFill></a:ln></p:spPr></p:sp><p:sp><p:nvSpPr><p:cNvPr id="37" name=""><a:extLst xmlns:a="http://schemas.openxmlformats.org/drawingml/2006/main"><a:ext uri="{FF2B5EF4-FFF2-40B4-BE49-F238E27FC236}"><a16:creationId id="{0117614B-BE6B-4FA8-8B3B-4C5DB11A466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86550" y="5124450" /><a:ext cx="4438650" cy="4000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75"><a:solidFill><a:srgbClr val="333333" /></a:solidFill><a:latin typeface="Arial" /><a:ea typeface="Arial" /><a:cs typeface="Arial" /></a:defRPr></a:pPr><a:r><a:t>Etkisi ölçülen karar kalitesi</a:t></a:r></a:p></p:txBody></p:sp><p:sp><p:nvSpPr><p:cNvPr id="38" name=""><a:extLst xmlns:a="http://schemas.openxmlformats.org/drawingml/2006/main"><a:ext uri="{FF2B5EF4-FFF2-40B4-BE49-F238E27FC236}"><a16:creationId id="{586776A3-B6FD-4CD5-B69A-3BC678FF144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39" name=""><a:extLst xmlns:a="http://schemas.openxmlformats.org/drawingml/2006/main"><a:ext uri="{FF2B5EF4-FFF2-40B4-BE49-F238E27FC236}"><a16:creationId id="{07B7B7FF-F635-472E-A3B4-8E0A17525E9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Sanayi Dijitalle�xme İleri Seviye / Katılımcı e�xitim notu</a:t></a:r></a:p></p:txBody></p:sp><p:sp><p:nvSpPr><p:cNvPr id="40" name=""><a:extLst xmlns:a="http://schemas.openxmlformats.org/drawingml/2006/main"><a:ext uri="{FF2B5EF4-FFF2-40B4-BE49-F238E27FC236}"><a16:creationId id="{F52B5BB5-D755-4F55-B44F-5C93047E7F4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3</a:t></a:r></a:p></p:txBody></p:sp></p:spTree><p:extLst><p:ext uri="{BB962C8B-B14F-4D97-AF65-F5344CB8AC3E}"><p14:creationId val="686477654" xmlns:p14="http://schemas.microsoft.com/office/powerpoint/2010/main" /></p:ext></p:extLst></p:cSld>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CDD4105-70D1-4A2E-8C4C-1ED2451DA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CC31C4E-CAED-4380-9E37-668A0E886A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EB0BCD-F656-4821-B7B8-AB43B501B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1B75D98-9802-4775-86E7-2D805CD958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348EA24-7585-4595-86C5-457F81C06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Kurumsal KPI mimarisi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2BB180A-2264-421C-98C4-F8DD957FA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KPI mimarisi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5F91149-865F-45DE-81B4-3D3FD0437D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KPI seti yalnızca hat performansını de�xil, sistem sa�xlı�xını da izlemelidir.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9D7B0A7-F597-429F-9B57-C3A8A9580B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F7A412D-B32D-4A07-98C4-06629B983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Sonuç göstergeleri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B2B3798-2FF8-4761-A1D6-772A88F972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OEE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Hurda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Termin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Enerji yo�xunlu�xu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B53E191-3F44-4888-8769-AA002ACE66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26B40B3-BBAF-4EEF-95F2-6598A639B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 göstergeleri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271FD6D-CCF1-4B11-A081-090C11CEB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gecikmesi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Alarm kapanı�x süresi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Do�xru versiyon oranı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Kullanım oranı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AD70F13-D029-4F06-BC5A-17F154FFB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4DDB626-151B-48B5-96FF-39CD0E887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göstergeleri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C91F037-443A-4E02-A017-610F865150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Yatırım geri dönü�xü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Yayılım seviyesi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Olgunluk puanı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D456096-CB34-474B-8B65-60F20317E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6D70DD1-0621-4886-BCCB-B710B5453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8CF2DD9-B766-4758-B18A-C9227D0850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2282404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22ECBFF-1F44-43E1-ADC2-696137BB17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1230C61-E2A7-46A3-9914-7082873A2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58156E0-1C15-4573-995A-0E8799381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1F0B6F3-3E6B-44FA-8760-9ECFA1E5B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8388A61-299F-481A-9E91-335F65922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Veri yöneti�ximi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584ECFD-E98C-4A3C-96F5-BA9D910F7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Veri yöneti�ximi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85CCCB6-434C-4BA1-9C5E-331FE5096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veri yalnızca teknik konu de�xil, kurumsal sahiplik ve kalite konusu haline gelir.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7FF163C-338E-447A-9176-06CA8AD9DD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8F124D0-5EF6-4F9C-97CC-2030EB50C3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F26E1A0-8D3C-4F0D-879B-747DD83B2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Yöneti�xim unsurları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133F253-038F-4076-9F31-7EA3525518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sahibi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sözlü�xü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Kalite kuralı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De�xi�xiklik onayı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5DC4489-40E3-443F-9ADA-00F34A9BC8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Yöneti�xim yoksa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EE16A1F-A04E-4780-A02F-B76E95CAD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Aynı verinin farklı gerçeklikleri olu�xur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Yönetim raporları güven kaybeder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KPI tartı�xmalı hale gelir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Yayılım durur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3E79396-8CD9-45F8-B0F0-0EA2CE191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83AEDC4-030D-40BC-8B45-86FA53156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C9FCE3E-B76F-4018-A389-B6B0EC11F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460919515"/>
      </p:ext>
    </p:extLst>
  </p:cSld>
</p:sld>
</file>

<file path=ppt\slides\slide6.xml><?xml version="1.0" encoding="utf-8"?><p:sld xmlns:p="http://schemas.openxmlformats.org/presentationml/2006/main"><p:cSld><p:bg><p:bgPr><a:solidFill xmlns:a="http://schemas.openxmlformats.org/drawingml/2006/main"><a:srgbClr val="FFFFFF" /></a:solidFill></p:bgPr></p:bg><p:spTree><p:nvGrpSpPr><p:cNvPr id="1" name="" /><p:cNvGrpSpPr /><p:nvPr /></p:nvGrpSpPr><p:grpSpPr><a:xfrm xmlns:a="http://schemas.openxmlformats.org/drawingml/2006/main" /></p:grpSpPr><p:sp><p:nvSpPr><p:cNvPr id="1" name=""><a:extLst xmlns:a="http://schemas.openxmlformats.org/drawingml/2006/main"><a:ext uri="{FF2B5EF4-FFF2-40B4-BE49-F238E27FC236}"><a16:creationId id="{F1E3F158-0B5F-41F9-9426-F85962E2A05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0" y="0" /><a:ext cx="12192000" cy="876300" /></a:xfrm><a:prstGeom prst="rect" xmlns:a="http://schemas.openxmlformats.org/drawingml/2006/main"><a:avLst /></a:prstGeom><a:solidFill xmlns:a="http://schemas.openxmlformats.org/drawingml/2006/main"><a:srgbClr val="0F2D52" /></a:solidFill><a:ln w="0" xmlns:a="http://schemas.openxmlformats.org/drawingml/2006/main"><a:solidFill><a:srgbClr val="0F2D52" /></a:solidFill></a:ln></p:spPr></p:sp><p:sp><p:nvSpPr><p:cNvPr id="2" name=""><a:extLst xmlns:a="http://schemas.openxmlformats.org/drawingml/2006/main"><a:ext uri="{FF2B5EF4-FFF2-40B4-BE49-F238E27FC236}"><a16:creationId id="{F90AE7E9-D323-41DD-9D46-55D4ECD27A8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33400" y="171450" /><a:ext cx="2667000" cy="2667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Ege Advisory</a:t></a:r></a:p></p:txBody></p:sp><p:sp><p:nvSpPr><p:cNvPr id="3" name=""><a:extLst xmlns:a="http://schemas.openxmlformats.org/drawingml/2006/main"><a:ext uri="{FF2B5EF4-FFF2-40B4-BE49-F238E27FC236}"><a16:creationId id="{D949307B-DCE6-484B-9BE2-2D8515B9C9B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476250" /><a:ext cx="2476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750"><a:solidFill><a:srgbClr val="D9E4EE" /></a:solidFill><a:latin typeface="Arial" /><a:ea typeface="Arial" /><a:cs typeface="Arial" /></a:defRPr></a:pPr><a:r><a:t>STRATEGY &amp; OPERATIONS</a:t></a:r></a:p></p:txBody></p:sp><p:sp><p:nvSpPr><p:cNvPr id="4" name=""><a:extLst xmlns:a="http://schemas.openxmlformats.org/drawingml/2006/main"><a:ext uri="{FF2B5EF4-FFF2-40B4-BE49-F238E27FC236}"><a16:creationId id="{06684430-183B-45B1-AEDC-3EEED68F3F0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190500" /><a:ext cx="7429500" cy="2476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800"><a:solidFill><a:srgbClr val="FFFFFF" /></a:solidFill><a:latin typeface="Arial" /><a:ea typeface="Arial" /><a:cs typeface="Arial" /></a:defRPr></a:pPr><a:r><a:rPr sz="1800" b="1"><a:solidFill><a:srgbClr val="FFFFFF" /></a:solidFill><a:latin typeface="Arial" /><a:ea typeface="Arial" /><a:cs typeface="Arial" /></a:rPr><a:t>Sanayi Dijitalle�xme İleri Seviye</a:t></a:r></a:p></p:txBody></p:sp><p:sp><p:nvSpPr><p:cNvPr id="5" name=""><a:extLst xmlns:a="http://schemas.openxmlformats.org/drawingml/2006/main"><a:ext uri="{FF2B5EF4-FFF2-40B4-BE49-F238E27FC236}"><a16:creationId id="{853A124B-C624-4673-8617-C503824E853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3810000" y="495300" /><a:ext cx="7429500" cy="1524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825"><a:solidFill><a:srgbClr val="D9E4EE" /></a:solidFill><a:latin typeface="Arial" /><a:ea typeface="Arial" /><a:cs typeface="Arial" /></a:defRPr></a:pPr><a:r><a:t>Kurumsal yayılım araçları</a:t></a:r></a:p></p:txBody></p:sp><p:sp><p:nvSpPr><p:cNvPr id="6" name=""><a:extLst xmlns:a="http://schemas.openxmlformats.org/drawingml/2006/main"><a:ext uri="{FF2B5EF4-FFF2-40B4-BE49-F238E27FC236}"><a16:creationId id="{356254B4-DEF6-4B9E-8E24-D6EA6161B80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47700" y="1200150" /><a:ext cx="7239000" cy="38100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2250"><a:solidFill><a:srgbClr val="0F2D52" /></a:solidFill><a:latin typeface="Arial" /><a:ea typeface="Arial" /><a:cs typeface="Arial" /></a:defRPr></a:pPr><a:r><a:rPr sz="2250" b="1"><a:solidFill><a:srgbClr val="0F2D52" /></a:solidFill><a:latin typeface="Arial" /><a:ea typeface="Arial" /><a:cs typeface="Arial" /></a:rPr><a:t>Kurumsal yayılım araçları</a:t></a:r></a:p></p:txBody></p:sp><p:sp><p:nvSpPr><p:cNvPr id="7" name=""><a:extLst xmlns:a="http://schemas.openxmlformats.org/drawingml/2006/main"><a:ext uri="{FF2B5EF4-FFF2-40B4-BE49-F238E27FC236}"><a16:creationId id="{95971402-F4F2-4C37-B3B4-4F86C009F3C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1676400" /><a:ext cx="8191500" cy="2857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333333" /></a:solidFill><a:latin typeface="Arial" /><a:ea typeface="Arial" /><a:cs typeface="Arial" /></a:defRPr></a:pPr><a:r><a:t>Dijitalle�xmenin ölçeklenmesi için ortak araç seti gerekir.</a:t></a:r></a:p></p:txBody></p:sp><p:sp><p:nvSpPr><p:cNvPr id="8" name=""><a:extLst xmlns:a="http://schemas.openxmlformats.org/drawingml/2006/main"><a:ext uri="{FF2B5EF4-FFF2-40B4-BE49-F238E27FC236}"><a16:creationId id="{E771DB1D-C4F4-47AD-B7EB-1E8BE7807681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2209800" /><a:ext cx="4953000" cy="704850" /></a:xfrm><a:prstGeom prst="roundRect" xmlns:a="http://schemas.openxmlformats.org/drawingml/2006/main"><a:avLst><a:gd name="adj" fmla="val 24324" /></a:avLst></a:prstGeom><a:solidFill xmlns:a="http://schemas.openxmlformats.org/drawingml/2006/main"><a:srgbClr val="EAF0F6" /></a:solidFill><a:ln w="0" xmlns:a="http://schemas.openxmlformats.org/drawingml/2006/main"><a:solidFill><a:srgbClr val="EAF0F6" /></a:solidFill></a:ln></p:spPr></p:sp><p:sp><p:nvSpPr><p:cNvPr id="9" name=""><a:extLst xmlns:a="http://schemas.openxmlformats.org/drawingml/2006/main"><a:ext uri="{FF2B5EF4-FFF2-40B4-BE49-F238E27FC236}"><a16:creationId id="{3B0F2F76-1228-4E82-BEEC-D3797EFA5767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2343150" /><a:ext cx="2095500" cy="1714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Şablon Dashboard</a:t></a:r></a:p></p:txBody></p:sp><p:sp><p:nvSpPr><p:cNvPr id="10" name=""><a:extLst xmlns:a="http://schemas.openxmlformats.org/drawingml/2006/main"><a:ext uri="{FF2B5EF4-FFF2-40B4-BE49-F238E27FC236}"><a16:creationId id="{FF5F19D3-012D-4648-A4EF-A0B42CCE835B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2571750" /><a:ext cx="447675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Yeni alanlarda hızlı kurulum.</a:t></a:r></a:p></p:txBody></p:sp><p:sp><p:nvSpPr><p:cNvPr id="11" name=""><a:extLst xmlns:a="http://schemas.openxmlformats.org/drawingml/2006/main"><a:ext uri="{FF2B5EF4-FFF2-40B4-BE49-F238E27FC236}"><a16:creationId id="{F4D0F759-972E-4A02-B267-612EFA83233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000750" y="2209800" /><a:ext cx="4953000" cy="704850" /></a:xfrm><a:prstGeom prst="roundRect" xmlns:a="http://schemas.openxmlformats.org/drawingml/2006/main"><a:avLst><a:gd name="adj" fmla="val 24324" /></a:avLst></a:prstGeom><a:solidFill xmlns:a="http://schemas.openxmlformats.org/drawingml/2006/main"><a:srgbClr val="DDF6F4" /></a:solidFill><a:ln w="0" xmlns:a="http://schemas.openxmlformats.org/drawingml/2006/main"><a:solidFill><a:srgbClr val="DDF6F4" /></a:solidFill></a:ln></p:spPr></p:sp><p:sp><p:nvSpPr><p:cNvPr id="12" name=""><a:extLst xmlns:a="http://schemas.openxmlformats.org/drawingml/2006/main"><a:ext uri="{FF2B5EF4-FFF2-40B4-BE49-F238E27FC236}"><a16:creationId id="{10F597B3-E7E4-4E75-9DBE-7D36DBB3EDE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2343150" /><a:ext cx="2095500" cy="1714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Veri Sözlü�xü</a:t></a:r></a:p></p:txBody></p:sp><p:sp><p:nvSpPr><p:cNvPr id="13" name=""><a:extLst xmlns:a="http://schemas.openxmlformats.org/drawingml/2006/main"><a:ext uri="{FF2B5EF4-FFF2-40B4-BE49-F238E27FC236}"><a16:creationId id="{DB9D4DDA-2FE5-45C8-9171-A14521A1C68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2571750" /><a:ext cx="447675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Alan tanımlarını standartla�xtırma.</a:t></a:r></a:p></p:txBody></p:sp><p:sp><p:nvSpPr><p:cNvPr id="14" name=""><a:extLst xmlns:a="http://schemas.openxmlformats.org/drawingml/2006/main"><a:ext uri="{FF2B5EF4-FFF2-40B4-BE49-F238E27FC236}"><a16:creationId id="{926252AA-2639-4CB0-B196-890FFCCFDE69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3124200" /><a:ext cx="4953000" cy="704850" /></a:xfrm><a:prstGeom prst="roundRect" xmlns:a="http://schemas.openxmlformats.org/drawingml/2006/main"><a:avLst><a:gd name="adj" fmla="val 24324" /></a:avLst></a:prstGeom><a:solidFill xmlns:a="http://schemas.openxmlformats.org/drawingml/2006/main"><a:srgbClr val="EAF0F6" /></a:solidFill><a:ln w="0" xmlns:a="http://schemas.openxmlformats.org/drawingml/2006/main"><a:solidFill><a:srgbClr val="EAF0F6" /></a:solidFill></a:ln></p:spPr></p:sp><p:sp><p:nvSpPr><p:cNvPr id="15" name=""><a:extLst xmlns:a="http://schemas.openxmlformats.org/drawingml/2006/main"><a:ext uri="{FF2B5EF4-FFF2-40B4-BE49-F238E27FC236}"><a16:creationId id="{965C1192-1C0E-474C-9D56-641B9CA33EF6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3257550" /><a:ext cx="2095500" cy="1714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Alarm Kural Seti</a:t></a:r></a:p></p:txBody></p:sp><p:sp><p:nvSpPr><p:cNvPr id="16" name=""><a:extLst xmlns:a="http://schemas.openxmlformats.org/drawingml/2006/main"><a:ext uri="{FF2B5EF4-FFF2-40B4-BE49-F238E27FC236}"><a16:creationId id="{B985ECE5-F5D3-4311-8872-8C7D0B0BC8AC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3486150" /><a:ext cx="447675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Aynı tepki mantı�xını yayma.</a:t></a:r></a:p></p:txBody></p:sp><p:sp><p:nvSpPr><p:cNvPr id="17" name=""><a:extLst xmlns:a="http://schemas.openxmlformats.org/drawingml/2006/main"><a:ext uri="{FF2B5EF4-FFF2-40B4-BE49-F238E27FC236}"><a16:creationId id="{0010560C-A3E2-4F74-A445-0F2A2069BC2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000750" y="3124200" /><a:ext cx="4953000" cy="704850" /></a:xfrm><a:prstGeom prst="roundRect" xmlns:a="http://schemas.openxmlformats.org/drawingml/2006/main"><a:avLst><a:gd name="adj" fmla="val 24324" /></a:avLst></a:prstGeom><a:solidFill xmlns:a="http://schemas.openxmlformats.org/drawingml/2006/main"><a:srgbClr val="DDF6F4" /></a:solidFill><a:ln w="0" xmlns:a="http://schemas.openxmlformats.org/drawingml/2006/main"><a:solidFill><a:srgbClr val="DDF6F4" /></a:solidFill></a:ln></p:spPr></p:sp><p:sp><p:nvSpPr><p:cNvPr id="18" name=""><a:extLst xmlns:a="http://schemas.openxmlformats.org/drawingml/2006/main"><a:ext uri="{FF2B5EF4-FFF2-40B4-BE49-F238E27FC236}"><a16:creationId id="{4EDA97C6-72D2-41F2-86D7-B04EC05CF134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3257550" /><a:ext cx="2095500" cy="1714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Olgunluk Anketi</a:t></a:r></a:p></p:txBody></p:sp><p:sp><p:nvSpPr><p:cNvPr id="19" name=""><a:extLst xmlns:a="http://schemas.openxmlformats.org/drawingml/2006/main"><a:ext uri="{FF2B5EF4-FFF2-40B4-BE49-F238E27FC236}"><a16:creationId id="{22E2C8C6-6982-4240-9F2A-B40544DCD48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3486150" /><a:ext cx="447675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Alanların seviyesini ölçme.</a:t></a:r></a:p></p:txBody></p:sp><p:sp><p:nvSpPr><p:cNvPr id="20" name=""><a:extLst xmlns:a="http://schemas.openxmlformats.org/drawingml/2006/main"><a:ext uri="{FF2B5EF4-FFF2-40B4-BE49-F238E27FC236}"><a16:creationId id="{7A15B477-8CF6-44E2-9A1D-205132EB55F8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66750" y="4038600" /><a:ext cx="4953000" cy="704850" /></a:xfrm><a:prstGeom prst="roundRect" xmlns:a="http://schemas.openxmlformats.org/drawingml/2006/main"><a:avLst><a:gd name="adj" fmla="val 24324" /></a:avLst></a:prstGeom><a:solidFill xmlns:a="http://schemas.openxmlformats.org/drawingml/2006/main"><a:srgbClr val="EAF0F6" /></a:solidFill><a:ln w="0" xmlns:a="http://schemas.openxmlformats.org/drawingml/2006/main"><a:solidFill><a:srgbClr val="EAF0F6" /></a:solidFill></a:ln></p:spPr></p:sp><p:sp><p:nvSpPr><p:cNvPr id="21" name=""><a:extLst xmlns:a="http://schemas.openxmlformats.org/drawingml/2006/main"><a:ext uri="{FF2B5EF4-FFF2-40B4-BE49-F238E27FC236}"><a16:creationId id="{E35F9798-CA52-4934-B309-7E95A0A35475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4171950" /><a:ext cx="2095500" cy="1714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Yayılım Planı</a:t></a:r></a:p></p:txBody></p:sp><p:sp><p:nvSpPr><p:cNvPr id="22" name=""><a:extLst xmlns:a="http://schemas.openxmlformats.org/drawingml/2006/main"><a:ext uri="{FF2B5EF4-FFF2-40B4-BE49-F238E27FC236}"><a16:creationId id="{E93FAD8D-02A8-41F1-9C88-15B1E4E9225A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857250" y="4400550" /><a:ext cx="447675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�ncelikli alanları sıraya koyma.</a:t></a:r></a:p></p:txBody></p:sp><p:sp><p:nvSpPr><p:cNvPr id="23" name=""><a:extLst xmlns:a="http://schemas.openxmlformats.org/drawingml/2006/main"><a:ext uri="{FF2B5EF4-FFF2-40B4-BE49-F238E27FC236}"><a16:creationId id="{8A414156-95A0-461A-8E55-07017DC3206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000750" y="4038600" /><a:ext cx="4953000" cy="704850" /></a:xfrm><a:prstGeom prst="roundRect" xmlns:a="http://schemas.openxmlformats.org/drawingml/2006/main"><a:avLst><a:gd name="adj" fmla="val 24324" /></a:avLst></a:prstGeom><a:solidFill xmlns:a="http://schemas.openxmlformats.org/drawingml/2006/main"><a:srgbClr val="DDF6F4" /></a:solidFill><a:ln w="0" xmlns:a="http://schemas.openxmlformats.org/drawingml/2006/main"><a:solidFill><a:srgbClr val="DDF6F4" /></a:solidFill></a:ln></p:spPr></p:sp><p:sp><p:nvSpPr><p:cNvPr id="24" name=""><a:extLst xmlns:a="http://schemas.openxmlformats.org/drawingml/2006/main"><a:ext uri="{FF2B5EF4-FFF2-40B4-BE49-F238E27FC236}"><a16:creationId id="{483D7858-F14E-4759-AF38-C10925AAF982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4171950" /><a:ext cx="2095500" cy="1714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1200"><a:solidFill><a:srgbClr val="0F2D52" /></a:solidFill><a:latin typeface="Arial" /><a:ea typeface="Arial" /><a:cs typeface="Arial" /></a:defRPr></a:pPr><a:r><a:rPr sz="1200" b="1"><a:solidFill><a:srgbClr val="0F2D52" /></a:solidFill><a:latin typeface="Arial" /><a:ea typeface="Arial" /><a:cs typeface="Arial" /></a:rPr><a:t>��xrenme Ar�xivi</a:t></a:r></a:p></p:txBody></p:sp><p:sp><p:nvSpPr><p:cNvPr id="25" name=""><a:extLst xmlns:a="http://schemas.openxmlformats.org/drawingml/2006/main"><a:ext uri="{FF2B5EF4-FFF2-40B4-BE49-F238E27FC236}"><a16:creationId id="{89C0DB50-6670-4B14-BAFB-6F693ACDB553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6191250" y="4400550" /><a:ext cx="4476750" cy="2095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938"><a:solidFill><a:srgbClr val="333333" /></a:solidFill><a:latin typeface="Arial" /><a:ea typeface="Arial" /><a:cs typeface="Arial" /></a:defRPr></a:pPr><a:r><a:t>Ba�xarılı ve ba�xarısız örnekleri saklama.</a:t></a:r></a:p></p:txBody></p:sp><p:sp><p:nvSpPr><p:cNvPr id="26" name=""><a:extLst xmlns:a="http://schemas.openxmlformats.org/drawingml/2006/main"><a:ext uri="{FF2B5EF4-FFF2-40B4-BE49-F238E27FC236}"><a16:creationId id="{201AF8D8-D73C-4653-8343-0FE0C9E8DF30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476250" y="6515100" /><a:ext cx="11239500" cy="9525" /></a:xfrm><a:prstGeom prst="rect" xmlns:a="http://schemas.openxmlformats.org/drawingml/2006/main"><a:avLst /></a:prstGeom><a:solidFill xmlns:a="http://schemas.openxmlformats.org/drawingml/2006/main"><a:srgbClr val="D9E2EA" /></a:solidFill><a:ln w="0" xmlns:a="http://schemas.openxmlformats.org/drawingml/2006/main"><a:solidFill><a:srgbClr val="D9E2EA" /></a:solidFill></a:ln></p:spPr></p:sp><p:sp><p:nvSpPr><p:cNvPr id="27" name=""><a:extLst xmlns:a="http://schemas.openxmlformats.org/drawingml/2006/main"><a:ext uri="{FF2B5EF4-FFF2-40B4-BE49-F238E27FC236}"><a16:creationId id="{C90A2792-08DA-47BD-9769-E6361ABF7CDD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552450" y="6572250" /><a:ext cx="40005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l"><a:defRPr sz="675"><a:solidFill><a:srgbClr val="607286" /></a:solidFill><a:latin typeface="Arial" /><a:ea typeface="Arial" /><a:cs typeface="Arial" /></a:defRPr></a:pPr><a:r><a:t>Sanayi Dijitalle�xme İleri Seviye / Katılımcı e�xitim notu</a:t></a:r></a:p></p:txBody></p:sp><p:sp><p:nvSpPr><p:cNvPr id="28" name=""><a:extLst xmlns:a="http://schemas.openxmlformats.org/drawingml/2006/main"><a:ext uri="{FF2B5EF4-FFF2-40B4-BE49-F238E27FC236}"><a16:creationId id="{BF73FEFA-7330-45EF-8FE6-C4A1524B019E}" xmlns:a16="http://schemas.microsoft.com/office/drawing/2014/main" /></a:ext></a:extLst></p:cNvPr><p:cNvSpPr><a:spLocks noGrp="1" xmlns:a="http://schemas.openxmlformats.org/drawingml/2006/main" /></p:cNvSpPr><p:nvPr /></p:nvSpPr><p:spPr><a:xfrm xmlns:a="http://schemas.openxmlformats.org/drawingml/2006/main"><a:off x="10953750" y="6572250" /><a:ext cx="381000" cy="133350" /></a:xfrm><a:prstGeom prst="rect" xmlns:a="http://schemas.openxmlformats.org/drawingml/2006/main"><a:avLst /></a:prstGeom><a:noFill xmlns:a="http://schemas.openxmlformats.org/drawingml/2006/main" /><a:ln w="0" xmlns:a="http://schemas.openxmlformats.org/drawingml/2006/main"><a:noFill /></a:ln></p:spPr><p:txBody><a:bodyPr anchor="t" xmlns:a="http://schemas.openxmlformats.org/drawingml/2006/main" /><a:lstStyle xmlns:a="http://schemas.openxmlformats.org/drawingml/2006/main" /><a:p xmlns:a="http://schemas.openxmlformats.org/drawingml/2006/main"><a:pPr algn="r"><a:defRPr sz="675"><a:solidFill><a:srgbClr val="607286" /></a:solidFill><a:latin typeface="Arial" /><a:ea typeface="Arial" /><a:cs typeface="Arial" /></a:defRPr></a:pPr><a:r><a:t>6</a:t></a:r></a:p></p:txBody></p:sp></p:spTree><p:extLst><p:ext uri="{BB962C8B-B14F-4D97-AF65-F5344CB8AC3E}"><p14:creationId val="676926682" xmlns:p14="http://schemas.microsoft.com/office/powerpoint/2010/main" /></p:ext></p:extLst></p:cSld>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AF1F97B-16C5-4151-9E88-DB3A3BD68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F6C05DF-70B8-4218-AA00-2309443E0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B5EDBD0-6899-4293-B20D-1AC0477B49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E160CA7-7147-4C4B-97B2-A25321C63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1A9EB88-1F18-4DB6-93B3-008AF2A99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Sistem sa�xlı�xını izlemek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986AD5E-2FE5-4493-90BA-83526B7AA4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 sa�xlı�xını izlemek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6885D74-BB84-4349-B974-0A75DEF03B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yalnızca üretim sonucu de�xil, dijital sistemin kendisi de yönetilmelidir.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59B455D-17FA-4D49-8242-0C79FFAD0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4E6301F-1C91-45E5-B5F4-9FA53AABC7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11E8D6D-8709-48B1-A7B7-C4C319334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İzlenen sa�xlık sinyalleri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90BFA3F-881B-4528-B1A1-4120AB174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bo�xluk oranı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Dashboard kullanım sıklı�xı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Alarm kapanı�x hızı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Entegrasyon hata sayısı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582E9FA-5F9C-4477-8822-8A1578908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tepkisi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A5102F4-2853-4927-8753-DC0410FC9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Sahip belirleme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Düzeltme sprinti açma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Rol e�xitimi verme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Şablon güncelleme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8BF90DD-73A4-4EF3-B13C-4F302E5BA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15DEC2F-D50E-46C9-A0A2-2C5C54A2D5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3E648B3-FA10-42F9-9DDA-E24D13588B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43704790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2ED32F6-2193-4C84-AD0B-1056DFA3A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75B0F3F-EA56-44BA-9F90-E0CA66AF7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ADD82B5-8319-4CB4-8771-7FC1BF1E6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13EA360-5BF1-4D2E-A498-8F8CA2D3D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BBA1D64-E49F-4C32-9FF8-D3ACA67DC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Yayılım modeli nasıl kurulur?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DEBC82-5444-4B20-BF06-C6D75531D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modeli nasıl kurulur?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CB43CE0-DE29-4DFB-9223-50E19EBF64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Ba�xarılı bir dijital uygulama tek hatta kalmamalı; kontrollü bir modelle di�xer alanlara ta�xınmalıdır.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4925BB2-80D0-4CB1-95E1-2CC6D5F7A0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3C44C7-DDAD-4BD0-A55D-C9F26BB846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Pilot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5BA1E70-9C39-4B45-AAA9-15AD060D6B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Etkiyi do�xrula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Kullanım davranı�xını ölç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Hataları kaydet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7F42528-0BCC-4C20-BAC2-D870EADEE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5928CD0-0B41-4D81-8B50-9342EA704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Standardizasyon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4300417-E30F-4860-AD03-FC7F0B662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Şablonları yaz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 kuralını netle�xtir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E�xitim modelini olu�xtur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77B712B-00CB-4C46-873D-94EF92B41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04B812C-CFBC-4FF5-8ED8-7F626B602C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411CC77-FD70-4C2B-9E85-46F6B8D01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Benzer alanlara sırayla ta�xı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Yerel farkı sınırlı uyarlama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Yönetime görünür raporla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79C6684-2AE0-479F-AC8B-95A84FF7A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4738366-162D-4A32-9BEA-B398944093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D005C3A-41DA-457C-9C88-0ABF1B289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954996489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6A4AEEA-262F-492E-B203-A6B6E5DB8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75E284B-2316-4BBB-8D0F-62389F930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05A2B08-4008-4C6A-B3A4-A08994527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9B19316-2DF9-4F79-8245-6F01C991FB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Sanayi Dijitalle�xme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6C5B5AD-6862-44A3-9E39-15C94CC1B1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Dijitalle�xme ve CAPEX/OPEX etkisi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5CEAE7-F509-4B36-82C0-3684F2611C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Dijitalle�xme ve CAPEX/OPEX etkisi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72CF207-45B6-498B-90A0-EDF4B305D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dijitalle�xme yalnızca yazılım maliyetiyle de�xil, yarattı�xı operasyon etkisiyle de�xerlendirilmelidir.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A507CA7-F08D-481C-886A-E9F32F4E63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C8C9073-0A46-4F2F-A365-36B86A7DE3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C70F5C8-0BD3-4B28-B91E-BA007E902B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etkiler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B93856F-9B65-4007-92B5-6F21F6F2DD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hızlı karar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dü�xük kayıp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az manuel raporlama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Daha net yatırım önceli�xi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F7E1088-DAE1-43E4-9CF2-EEBBBEDC6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Yanlı�x de�xerlendirme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72103C9-C47A-4F4C-BE40-A3F4827162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Sadece lisans maliyetine bakmak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Kullanım etkisini ölçmemek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Sahadaki zaman kazancını görmemek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Tekrarlayan kayıpları hesap dı�xı bırakmak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8D50EAD-9A84-45AC-9E9F-73DD34466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1F41CCB-C6D3-4776-A359-0668F5FDA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Sanayi Dijitalle�xme İleri Seviye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1F3ACA5-DA10-42B6-AE61-F4632FFAC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59082867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