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\.rels>&#65279;<?xml version="1.0" encoding="utf-8"?><Relationships xmlns="http://schemas.openxmlformats.org/package/2006/relationships"><Relationship Type="http://schemas.openxmlformats.org/package/2006/relationships/metadata/core-properties" Target="/docProps/core.xml" Id="R1f283e95b8784f38" /><Relationship Type="http://schemas.openxmlformats.org/officeDocument/2006/relationships/extended-properties" Target="/docProps/app.xml" Id="R9e5a19b091114b03" /><Relationship Type="http://schemas.openxmlformats.org/officeDocument/2006/relationships/officeDocument" Target="/ppt/presentation.xml" Id="R7eca8364b4084044" /></Relationships>
</file>

<file path=docProps\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\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2026-06-03T15:28:00.4560000Z</dcterms:created>
  <dcterms:modified xsi:type="dcterms:W3CDTF">2026-06-03T15:28:00.4560000Z</dcterms:modified>
</coreProperties>
</file>

<file path=ppt\_rels\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1211b6301ffb4edb" /><Relationship Type="http://schemas.openxmlformats.org/officeDocument/2006/relationships/slideMaster" Target="/ppt/slideMasters/slideMaster1.xml" Id="R18fa924ebc904c62" /><Relationship Type="http://schemas.openxmlformats.org/officeDocument/2006/relationships/notesMaster" Target="/ppt/notesMasters/notesMaster1.xml" Id="Rae847168f5534a96" /><Relationship Type="http://schemas.openxmlformats.org/officeDocument/2006/relationships/presProps" Target="/ppt/presProps.xml" Id="Rdbcfd7f66e6c444c" /><Relationship Type="http://schemas.openxmlformats.org/officeDocument/2006/relationships/viewProps" Target="/ppt/viewProps.xml" Id="R32deff0bfe93443c" /><Relationship Type="http://schemas.openxmlformats.org/officeDocument/2006/relationships/tableStyles" Target="/ppt/tableStyles.xml" Id="R6266867e5b3d4b24" /><Relationship Type="http://schemas.openxmlformats.org/officeDocument/2006/relationships/slide" Target="/ppt/slides/slide1.xml" Id="Rae68afb69e0c4be2" /><Relationship Type="http://schemas.openxmlformats.org/officeDocument/2006/relationships/slide" Target="/ppt/slides/slide2.xml" Id="R1beb70380ade49bf" /><Relationship Type="http://schemas.openxmlformats.org/officeDocument/2006/relationships/slide" Target="/ppt/slides/slide3.xml" Id="R367def5c89254093" /><Relationship Type="http://schemas.openxmlformats.org/officeDocument/2006/relationships/slide" Target="/ppt/slides/slide4.xml" Id="Rb4909cdb00c840dd" /><Relationship Type="http://schemas.openxmlformats.org/officeDocument/2006/relationships/slide" Target="/ppt/slides/slide5.xml" Id="Re7d638923b6c4601" /><Relationship Type="http://schemas.openxmlformats.org/officeDocument/2006/relationships/slide" Target="/ppt/slides/slide6.xml" Id="Rf060eebd27734767" /><Relationship Type="http://schemas.openxmlformats.org/officeDocument/2006/relationships/slide" Target="/ppt/slides/slide7.xml" Id="Rd98140407c5f4f9d" /><Relationship Type="http://schemas.openxmlformats.org/officeDocument/2006/relationships/slide" Target="/ppt/slides/slide8.xml" Id="R4de103ecd7da488f" /><Relationship Type="http://schemas.openxmlformats.org/officeDocument/2006/relationships/slide" Target="/ppt/slides/slide9.xml" Id="R67a53652bac44bce" /><Relationship Type="http://schemas.openxmlformats.org/officeDocument/2006/relationships/slide" Target="/ppt/slides/slide10.xml" Id="R332147fdbf78423b" /><Relationship Type="http://schemas.openxmlformats.org/officeDocument/2006/relationships/slide" Target="/ppt/slides/slide11.xml" Id="Re83ba61f3a3444d5" /><Relationship Type="http://schemas.openxmlformats.org/officeDocument/2006/relationships/slide" Target="/ppt/slides/slide12.xml" Id="R9bbef22521f540b1" /><Relationship Type="http://schemas.openxmlformats.org/officeDocument/2006/relationships/slide" Target="/ppt/slides/slide13.xml" Id="Ref55fb91d82e47a2" /><Relationship Type="http://schemas.openxmlformats.org/officeDocument/2006/relationships/slide" Target="/ppt/slides/slide14.xml" Id="R5a143e673b7e4617" /><Relationship Type="http://schemas.openxmlformats.org/officeDocument/2006/relationships/slide" Target="/ppt/slides/slide15.xml" Id="R65a09619319b47e2" /><Relationship Type="http://schemas.openxmlformats.org/officeDocument/2006/relationships/slide" Target="/ppt/slides/slide16.xml" Id="R9f81cd0303c0407d" /><Relationship Type="http://schemas.openxmlformats.org/officeDocument/2006/relationships/slide" Target="/ppt/slides/slide17.xml" Id="R28a776ab3dec4b60" /><Relationship Type="http://schemas.openxmlformats.org/officeDocument/2006/relationships/slide" Target="/ppt/slides/slide18.xml" Id="R959da4282835425b" /><Relationship Type="http://schemas.openxmlformats.org/officeDocument/2006/relationships/slide" Target="/ppt/slides/slide19.xml" Id="R85db467180ef4620" /><Relationship Type="http://schemas.openxmlformats.org/officeDocument/2006/relationships/slide" Target="/ppt/slides/slide20.xml" Id="R756f5aeae233433e" /></Relationships>
</file>

<file path=ppt\notesMasters\_rels\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7032f40515e64aa0" /></Relationships>
</file>

<file path=ppt\notesMasters\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\notesMasters\theme\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notesSlides\_rels\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b09907f589b477f" /><Relationship Type="http://schemas.openxmlformats.org/officeDocument/2006/relationships/notesMaster" Target="/ppt/notesMasters/notesMaster1.xml" Id="R01713978165a49bd" /></Relationships>
</file>

<file path=ppt\notesSlides\_rels\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6461ed5dbb5747c2" /><Relationship Type="http://schemas.openxmlformats.org/officeDocument/2006/relationships/notesMaster" Target="/ppt/notesMasters/notesMaster1.xml" Id="Rb57b8cee2cc74915" /></Relationships>
</file>

<file path=ppt\notesSlides\_rels\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75e9c6e3de624136" /><Relationship Type="http://schemas.openxmlformats.org/officeDocument/2006/relationships/notesMaster" Target="/ppt/notesMasters/notesMaster1.xml" Id="Rb8071cbc8ab04094" /></Relationships>
</file>

<file path=ppt\notesSlides\_rels\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b9b7898b8f894a54" /><Relationship Type="http://schemas.openxmlformats.org/officeDocument/2006/relationships/notesMaster" Target="/ppt/notesMasters/notesMaster1.xml" Id="R1b2363fd192847ca" /></Relationships>
</file>

<file path=ppt\notesSlides\_rels\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b00f2ae3706d4747" /><Relationship Type="http://schemas.openxmlformats.org/officeDocument/2006/relationships/notesMaster" Target="/ppt/notesMasters/notesMaster1.xml" Id="R64deac81931e455b" /></Relationships>
</file>

<file path=ppt\notesSlides\_rels\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f0a75ba156234895" /><Relationship Type="http://schemas.openxmlformats.org/officeDocument/2006/relationships/notesMaster" Target="/ppt/notesMasters/notesMaster1.xml" Id="Rc873809527f24e77" /></Relationships>
</file>

<file path=ppt\notesSlides\_rels\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4e4522dc4b9a47d0" /><Relationship Type="http://schemas.openxmlformats.org/officeDocument/2006/relationships/notesMaster" Target="/ppt/notesMasters/notesMaster1.xml" Id="Rb11cb0c2e0ab4d58" /></Relationships>
</file>

<file path=ppt\notesSlides\_rels\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b3f6d27d988840c6" /><Relationship Type="http://schemas.openxmlformats.org/officeDocument/2006/relationships/notesMaster" Target="/ppt/notesMasters/notesMaster1.xml" Id="R0544551453024d32" /></Relationships>
</file>

<file path=ppt\notesSlides\_rels\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50c5845066f0402a" /><Relationship Type="http://schemas.openxmlformats.org/officeDocument/2006/relationships/notesMaster" Target="/ppt/notesMasters/notesMaster1.xml" Id="R8df348d5c7ad4078" /></Relationships>
</file>

<file path=ppt\notesSlides\_rels\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87cfca718a81436b" /><Relationship Type="http://schemas.openxmlformats.org/officeDocument/2006/relationships/notesMaster" Target="/ppt/notesMasters/notesMaster1.xml" Id="R14468734c83e4428" /></Relationships>
</file>

<file path=ppt\notesSlides\_rels\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7e7f9080d10d4424" /><Relationship Type="http://schemas.openxmlformats.org/officeDocument/2006/relationships/notesMaster" Target="/ppt/notesMasters/notesMaster1.xml" Id="Raa7a9f3dafd143f3" /></Relationships>
</file>

<file path=ppt\notesSlides\_rels\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c3103c3aa12482a" /><Relationship Type="http://schemas.openxmlformats.org/officeDocument/2006/relationships/notesMaster" Target="/ppt/notesMasters/notesMaster1.xml" Id="R3830df10c5b14336" /></Relationships>
</file>

<file path=ppt\notesSlides\_rels\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130fe77242284f82" /><Relationship Type="http://schemas.openxmlformats.org/officeDocument/2006/relationships/notesMaster" Target="/ppt/notesMasters/notesMaster1.xml" Id="R4a6bfa54745743e6" /></Relationships>
</file>

<file path=ppt\notesSlides\_rels\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22dc9e9b2254166" /><Relationship Type="http://schemas.openxmlformats.org/officeDocument/2006/relationships/notesMaster" Target="/ppt/notesMasters/notesMaster1.xml" Id="Ra1250c2a843345ca" /></Relationships>
</file>

<file path=ppt\notesSlides\_rels\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a272ae71847475f" /><Relationship Type="http://schemas.openxmlformats.org/officeDocument/2006/relationships/notesMaster" Target="/ppt/notesMasters/notesMaster1.xml" Id="R188a68be335b4c0e" /></Relationships>
</file>

<file path=ppt\notesSlides\_rels\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83337d6dec434cb0" /><Relationship Type="http://schemas.openxmlformats.org/officeDocument/2006/relationships/notesMaster" Target="/ppt/notesMasters/notesMaster1.xml" Id="R9a833cc7e4da45a5" /></Relationships>
</file>

<file path=ppt\notesSlides\_rels\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1834a4ddc8a4a67" /><Relationship Type="http://schemas.openxmlformats.org/officeDocument/2006/relationships/notesMaster" Target="/ppt/notesMasters/notesMaster1.xml" Id="R63e50a27e80e4e50" /></Relationships>
</file>

<file path=ppt\notesSlides\_rels\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23b371c8d5134609" /><Relationship Type="http://schemas.openxmlformats.org/officeDocument/2006/relationships/notesMaster" Target="/ppt/notesMasters/notesMaster1.xml" Id="R9a762f66785541d6" /></Relationships>
</file>

<file path=ppt\notesSlides\_rels\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50d26f1142804783" /><Relationship Type="http://schemas.openxmlformats.org/officeDocument/2006/relationships/notesMaster" Target="/ppt/notesMasters/notesMaster1.xml" Id="Rb36d16d482594e9c" /></Relationships>
</file>

<file path=ppt\notesSlides\_rels\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30bb98449d83491e" /><Relationship Type="http://schemas.openxmlformats.org/officeDocument/2006/relationships/notesMaster" Target="/ppt/notesMasters/notesMaster1.xml" Id="Rc521132c593b478a" /></Relationships>
</file>

<file path=ppt\notesSlides\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notesSlides\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\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\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fa924ebc904c62"/>
  </p:sldMasterIdLst>
  <p:notesMasterIdLst>
    <p:notesMasterId xmlns:r="http://schemas.openxmlformats.org/officeDocument/2006/relationships" r:id="Rae847168f5534a96"/>
  </p:notesMasterIdLst>
  <p:sldIdLst>
    <p:sldId xmlns:r="http://schemas.openxmlformats.org/officeDocument/2006/relationships" id="256" r:id="Rae68afb69e0c4be2"/>
    <p:sldId xmlns:r="http://schemas.openxmlformats.org/officeDocument/2006/relationships" id="257" r:id="R1beb70380ade49bf"/>
    <p:sldId xmlns:r="http://schemas.openxmlformats.org/officeDocument/2006/relationships" id="258" r:id="R367def5c89254093"/>
    <p:sldId xmlns:r="http://schemas.openxmlformats.org/officeDocument/2006/relationships" id="259" r:id="Rb4909cdb00c840dd"/>
    <p:sldId xmlns:r="http://schemas.openxmlformats.org/officeDocument/2006/relationships" id="260" r:id="Re7d638923b6c4601"/>
    <p:sldId xmlns:r="http://schemas.openxmlformats.org/officeDocument/2006/relationships" id="261" r:id="Rf060eebd27734767"/>
    <p:sldId xmlns:r="http://schemas.openxmlformats.org/officeDocument/2006/relationships" id="262" r:id="Rd98140407c5f4f9d"/>
    <p:sldId xmlns:r="http://schemas.openxmlformats.org/officeDocument/2006/relationships" id="263" r:id="R4de103ecd7da488f"/>
    <p:sldId xmlns:r="http://schemas.openxmlformats.org/officeDocument/2006/relationships" id="264" r:id="R67a53652bac44bce"/>
    <p:sldId xmlns:r="http://schemas.openxmlformats.org/officeDocument/2006/relationships" id="265" r:id="R332147fdbf78423b"/>
    <p:sldId xmlns:r="http://schemas.openxmlformats.org/officeDocument/2006/relationships" id="266" r:id="Re83ba61f3a3444d5"/>
    <p:sldId xmlns:r="http://schemas.openxmlformats.org/officeDocument/2006/relationships" id="267" r:id="R9bbef22521f540b1"/>
    <p:sldId xmlns:r="http://schemas.openxmlformats.org/officeDocument/2006/relationships" id="268" r:id="Ref55fb91d82e47a2"/>
    <p:sldId xmlns:r="http://schemas.openxmlformats.org/officeDocument/2006/relationships" id="269" r:id="R5a143e673b7e4617"/>
    <p:sldId xmlns:r="http://schemas.openxmlformats.org/officeDocument/2006/relationships" id="270" r:id="R65a09619319b47e2"/>
    <p:sldId xmlns:r="http://schemas.openxmlformats.org/officeDocument/2006/relationships" id="271" r:id="R9f81cd0303c0407d"/>
    <p:sldId xmlns:r="http://schemas.openxmlformats.org/officeDocument/2006/relationships" id="272" r:id="R28a776ab3dec4b60"/>
    <p:sldId xmlns:r="http://schemas.openxmlformats.org/officeDocument/2006/relationships" id="273" r:id="R959da4282835425b"/>
    <p:sldId xmlns:r="http://schemas.openxmlformats.org/officeDocument/2006/relationships" id="274" r:id="R85db467180ef4620"/>
    <p:sldId xmlns:r="http://schemas.openxmlformats.org/officeDocument/2006/relationships" id="275" r:id="R756f5aeae233433e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\slideLayouts\_rels\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99f4c0d5c64497" /></Relationships>
</file>

<file path=ppt\slideLayouts\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\slideMasters\_rels\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6ccead6300384557" /><Relationship Type="http://schemas.openxmlformats.org/officeDocument/2006/relationships/slideLayout" Target="/ppt/slideLayouts/slideLayout1.xml" Id="R95457aad2c934cc7" /></Relationships>
</file>

<file path=ppt\slideMasters\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57aad2c934cc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\slideMasters\theme\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slides\_rels\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2c0d2ecb4baf" /><Relationship Type="http://schemas.openxmlformats.org/officeDocument/2006/relationships/notesSlide" Target="/ppt/notesSlides/notesSlide1.xml" Id="Rf61109a47a084967" /></Relationships>
</file>

<file path=ppt\slides\_rels\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06e3a18314e71" /><Relationship Type="http://schemas.openxmlformats.org/officeDocument/2006/relationships/notesSlide" Target="/ppt/notesSlides/notesSlide10.xml" Id="Ree668c1781bd4cb9" /></Relationships>
</file>

<file path=ppt\slides\_rels\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00d18fc644d4d" /><Relationship Type="http://schemas.openxmlformats.org/officeDocument/2006/relationships/notesSlide" Target="/ppt/notesSlides/notesSlide11.xml" Id="Rba9c840abdaf400b" /></Relationships>
</file>

<file path=ppt\slides\_rels\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864d966114934" /><Relationship Type="http://schemas.openxmlformats.org/officeDocument/2006/relationships/notesSlide" Target="/ppt/notesSlides/notesSlide12.xml" Id="Rbdcfbec278cf4341" /></Relationships>
</file>

<file path=ppt\slides\_rels\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1a86275b444a1" /><Relationship Type="http://schemas.openxmlformats.org/officeDocument/2006/relationships/notesSlide" Target="/ppt/notesSlides/notesSlide13.xml" Id="R8f272d58a43d44eb" /></Relationships>
</file>

<file path=ppt\slides\_rels\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32f5111594ab6" /><Relationship Type="http://schemas.openxmlformats.org/officeDocument/2006/relationships/notesSlide" Target="/ppt/notesSlides/notesSlide14.xml" Id="Re14f0d3a1a964490" /></Relationships>
</file>

<file path=ppt\slides\_rels\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c79e1393f451d" /><Relationship Type="http://schemas.openxmlformats.org/officeDocument/2006/relationships/notesSlide" Target="/ppt/notesSlides/notesSlide15.xml" Id="R54ab1eaab1ad4e7f" /></Relationships>
</file>

<file path=ppt\slides\_rels\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6fdcde7bc4747" /><Relationship Type="http://schemas.openxmlformats.org/officeDocument/2006/relationships/notesSlide" Target="/ppt/notesSlides/notesSlide16.xml" Id="R3d85e19aee2c4a94" /></Relationships>
</file>

<file path=ppt\slides\_rels\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2653f93ab4463" /><Relationship Type="http://schemas.openxmlformats.org/officeDocument/2006/relationships/notesSlide" Target="/ppt/notesSlides/notesSlide17.xml" Id="Raf1a601025a34d52" /></Relationships>
</file>

<file path=ppt\slides\_rels\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6cfbdaad643e0" /><Relationship Type="http://schemas.openxmlformats.org/officeDocument/2006/relationships/notesSlide" Target="/ppt/notesSlides/notesSlide18.xml" Id="Rbf0d4f45bbd0491b" /></Relationships>
</file>

<file path=ppt\slides\_rels\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da7190abe4c68" /><Relationship Type="http://schemas.openxmlformats.org/officeDocument/2006/relationships/notesSlide" Target="/ppt/notesSlides/notesSlide19.xml" Id="R86763869b7bf4eea" /></Relationships>
</file>

<file path=ppt\slides\_rels\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fb77e8c7f4874" /><Relationship Type="http://schemas.openxmlformats.org/officeDocument/2006/relationships/notesSlide" Target="/ppt/notesSlides/notesSlide2.xml" Id="R420c5a9eda2049b5" /></Relationships>
</file>

<file path=ppt\slides\_rels\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91dd7190c411f" /><Relationship Type="http://schemas.openxmlformats.org/officeDocument/2006/relationships/notesSlide" Target="/ppt/notesSlides/notesSlide20.xml" Id="Rc36f768e48a54305" /></Relationships>
</file>

<file path=ppt\slides\_rels\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a8ee5ccaf48dc" /><Relationship Type="http://schemas.openxmlformats.org/officeDocument/2006/relationships/notesSlide" Target="/ppt/notesSlides/notesSlide3.xml" Id="R51c5f66c329749e0" /></Relationships>
</file>

<file path=ppt\slides\_rels\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3f03747894272" /><Relationship Type="http://schemas.openxmlformats.org/officeDocument/2006/relationships/notesSlide" Target="/ppt/notesSlides/notesSlide4.xml" Id="Re85fb8f979bd4ae9" /></Relationships>
</file>

<file path=ppt\slides\_rels\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9943c0dc24548" /><Relationship Type="http://schemas.openxmlformats.org/officeDocument/2006/relationships/notesSlide" Target="/ppt/notesSlides/notesSlide5.xml" Id="R34017285ade34d74" /></Relationships>
</file>

<file path=ppt\slides\_rels\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1fb393bdb4c6c" /><Relationship Type="http://schemas.openxmlformats.org/officeDocument/2006/relationships/notesSlide" Target="/ppt/notesSlides/notesSlide6.xml" Id="Recdc3caaa87449f3" /></Relationships>
</file>

<file path=ppt\slides\_rels\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8f4c43b90475b" /><Relationship Type="http://schemas.openxmlformats.org/officeDocument/2006/relationships/notesSlide" Target="/ppt/notesSlides/notesSlide7.xml" Id="R65717307e82e4ee8" /></Relationships>
</file>

<file path=ppt\slides\_rels\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105df1ed4cd6" /><Relationship Type="http://schemas.openxmlformats.org/officeDocument/2006/relationships/notesSlide" Target="/ppt/notesSlides/notesSlide8.xml" Id="Rd0b2cf6e1c34483b" /></Relationships>
</file>

<file path=ppt\slides\_rels\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23b25eef745f3" /><Relationship Type="http://schemas.openxmlformats.org/officeDocument/2006/relationships/notesSlide" Target="/ppt/notesSlides/notesSlide9.xml" Id="R52f761f1882a4b61" /></Relationships>
</file>

<file path=ppt\slides\slide1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F639772-748C-492B-8BEB-5969A6D7A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BC96A1A-7C39-4952-BB3F-1072908AE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02D1CE9-C282-454B-B20A-DB71ECE426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3B1AC80-C4CE-4C14-B6DE-839B823E4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82E3C9C-8247-4829-8D4F-F06704F856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Katılımcı E�xitim Notu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AC78FF-95A9-478C-85DF-193A7160F5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390650"/>
            <a:ext cx="6096000" cy="1028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30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30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CC41A1-3251-4297-8D66-F1E881FB2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609850"/>
            <a:ext cx="609600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650">
                <a:solidFill>
                  <a:srgbClr val="00B8B0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0B8B0"/>
                </a:solidFill>
                <a:latin typeface="Arial"/>
                <a:ea typeface="Arial"/>
                <a:cs typeface="Arial"/>
              </a:rPr>
              <a:t>İleri seviye, çoklu yatırım, yöneti�xim, karar portföyü ve devreye alma sonrası performansın kurumsal sistem içinde nasıl yönetilece�xini ö�xretir.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03BD173-FA4B-4FF5-8FC1-562344CAD5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657600"/>
            <a:ext cx="5905500" cy="1943100"/>
          </a:xfrm>
          <a:prstGeom xmlns:a="http://schemas.openxmlformats.org/drawingml/2006/main" prst="roundRect">
            <a:avLst>
              <a:gd name="adj" fmla="val 1176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0331F42-266B-4F86-8E86-078806B179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4000500"/>
            <a:ext cx="504825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 yöneti�ximini ve karar kapılarını tasarlayabilmek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�!oklu proje portföyünü öncelik ve kaynak dengesiyle yönetebilmek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Devreye alma sonrası performansı i�xletme sistemine ba�xlayabilmek</a:t>
            </a:r>
          </a:p>
          <a:p xmlns:a="http://schemas.openxmlformats.org/drawingml/2006/main">
            <a:pPr algn="l">
              <a:defRPr sz="135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180 günlük dönü�xüm ve kurumsal yatırım disiplini olu�xturabilmek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583C521-694E-438A-B7C2-DADE26786D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1466850"/>
            <a:ext cx="3429000" cy="4133850"/>
          </a:xfrm>
          <a:prstGeom xmlns:a="http://schemas.openxmlformats.org/drawingml/2006/main" prst="roundRect">
            <a:avLst>
              <a:gd name="adj" fmla="val 7778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6FF7484-84CE-4664-858F-B01792EF8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01250" y="1466850"/>
            <a:ext cx="1238250" cy="4133850"/>
          </a:xfrm>
          <a:prstGeom xmlns:a="http://schemas.openxmlformats.org/drawingml/2006/main" prst="roundRect">
            <a:avLst>
              <a:gd name="adj" fmla="val 21538"/>
            </a:avLst>
          </a:prstGeom>
          <a:solidFill xmlns:a="http://schemas.openxmlformats.org/drawingml/2006/main">
            <a:srgbClr val="2E9B57"/>
          </a:solidFill>
          <a:ln xmlns:a="http://schemas.openxmlformats.org/drawingml/2006/main" w="0">
            <a:solidFill>
              <a:srgbClr val="2E9B57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E9CC89F-2077-47D9-AE7A-EF9A398155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038350"/>
            <a:ext cx="2095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 e�xitim notu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560756E-2338-40D1-86FA-9E0C42ECD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53400" y="2514600"/>
            <a:ext cx="2019300" cy="2000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Katılımcıya yöntem ö�xretmek için hazırlanmı�xtır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Araçları tek tek tanımlar ve kullanım mantı�xını açıklar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Sahaya uygulanabilir kontrol listeleri içerir</a:t>
            </a:r>
          </a:p>
          <a:p xmlns:a="http://schemas.openxmlformats.org/drawingml/2006/main">
            <a:pPr algn="l">
              <a:defRPr sz="1200">
                <a:solidFill>
                  <a:srgbClr val="EAF2F7"/>
                </a:solidFill>
                <a:latin typeface="Arial"/>
                <a:ea typeface="Arial"/>
                <a:cs typeface="Arial"/>
              </a:defRPr>
            </a:pPr>
            <a:r>
              <a:t>⬢ Bir üst seviyeye geçmeden önce referans not olarak kullanılabilir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DE9088-ABA1-4907-8333-DE3463ACC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A8D429-7527-43F9-8C61-F158F00C9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EA8E4E-B813-4A7C-B827-37402A49FD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91453304"/>
      </p:ext>
    </p:extLst>
  </p:cSld>
</p:sld>
</file>

<file path=ppt\slides\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9C04C8D-D00E-4229-81C6-9884C03B8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40CC492-8886-4018-BD17-979FDE1B8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4943045-87E6-4F27-9FF9-D880A9AF9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D13E2F0-E1E4-4992-9276-5FE94360BD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DEA0B6-47EF-4D57-8EE7-97279FD76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Tedarikçi performans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5198040-93AA-4065-86A4-577F932BF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Tedarikçi performans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D6FC857-08C4-4407-ABEC-ACFEB2136C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tedarikçi yalnızca teslim eden taraf de�xil, performansı izlenen proje partneridir.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3EEC89A-813D-4769-A554-34485624C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0A8733E-2762-4819-BD21-389584734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D5EED4B-B8B7-4C0C-9ACD-8DC32455ED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performans alanları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1B49E8-E404-4F4F-9894-5B1C9E99A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Teslim do�xrulu�xu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uyum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FAT/SAT ba�xarısı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Servis ve sorun çözme hızı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C4A2C1-20CE-41F8-A13C-18121DB0B2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gerekir?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DDCAEAF-3975-4397-AD22-A6DD3D99D5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Sonraki yatırımlarda bilgi birikimi olu�xur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Yalnızca fiyat bazlı seçim zayıflar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Sistematik tedarikçi havuzu olu�xur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Riskli partnerler erken ayıklanır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3B521F8-3798-4E83-9D8C-F753E1FED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D654726-F089-4154-BCFA-32830C4B0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A2C512E-F776-44CE-B712-F47D081CE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4922387"/>
      </p:ext>
    </p:extLst>
  </p:cSld>
</p:sld>
</file>

<file path=ppt\slides\slide1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7C1BC74-2E33-4556-A59F-A4D384419F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983800C-20DB-4842-A495-C136A32D9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5D1C604-4CAB-4B01-97EC-0C7E0B3AE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58180B2-9E18-494B-A479-2248307CF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B36E650-E707-44C7-A28B-56B33B2CAD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 sonrası performans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820D8B7-6717-4DE2-BC44-57227A742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 sonrası performans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C6D608F-877B-4816-9345-C372B0110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yatırım ba�xarısı, devreye alma sonrası ölçülen performansla do�xrulanır.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6E67F6-B947-490C-9BFC-2E3993B9B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5FEDE9A-7FFA-4592-A216-F2AE400158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Ba�xlık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F05C860-53EA-4F7B-AECE-132568632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9BDF51-230A-4BC2-9F0D-9C1E630802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İlk 30 gün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63C200-006C-4865-B219-928164610A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3C30B2E-7F9B-45A7-85DE-46B9A672F1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İlk 180 gün sorusu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447B6B4-9735-46F4-98D7-BADBA14D02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B4A3F5E-5FB5-4D57-AB4A-6B1AA1D19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Kapasite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6EE1E01-1914-4A6A-8676-689F33DCF5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BD10EF4-76E4-4D47-8C5B-BF3A651AF5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Nominal hedefe yakla�xtı mı?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6FB269-CD82-42EB-A54A-A7752E77D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FE76B5D-AA5D-460C-A194-8BFA2E171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Gerçek darbo�xaz de�xi�xti mi?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72AD505-8981-4D9A-8F1C-16738E1E09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8C01767-110A-4055-90CC-AE1591673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Kalite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051425A-6F13-40D6-B560-D5759B0E5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DCD3BC-DD2A-474E-B323-570126BFB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İlk ürün ba�xarısı nasıl?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86E2C9D-345B-4D60-9EEE-199DBB1D28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D3C6DE5-BCA4-4BF2-A989-D65585C631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Stabil kalite olu�xtu mu?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37F1485-E60B-4855-A881-7746B2B68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05C5D02-FC10-4DEE-8D88-1394DEFB1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Bakım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3FBCEB6-B0F0-41F9-BC44-1AD879DD9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96503E9-2FFD-4DAC-888B-C23EB18DDD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Erken arıza deseni var mı?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965EA9E-C17F-42EE-A93E-403DE857D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823466B-CCD8-499D-AB1B-83119BC333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�nleyici plan yeterli mi?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F1FD5AD-D29E-40FF-AC6D-4ED5116BB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CB567B0-C318-40DD-81AB-063B8901E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Maliyet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F345794-DA7F-4140-B9B3-0ADC61E6ED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2286160-7CAB-48CD-BE0A-725DC9A5B4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Beklenen i�xletme maliyeti olu�xuyor mu?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AF87AD9-EED6-4B48-BCB8-47374D1CF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18CCEFF-BEB5-4625-8557-754C0348E4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Gizli maliyetler çıktı mı?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E3F1A1E-2A7E-4CA7-9454-7BD38AD9F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9C4A6F6-7AF9-4222-A6B1-59D8A3AE87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530545D-550D-4427-9BB3-1D3390050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91738183"/>
      </p:ext>
    </p:extLst>
  </p:cSld>
</p:sld>
</file>

<file path=ppt\slides\slide12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C1026D0-96A5-4D2D-AD54-3DD5AE7C3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4496248-9ABE-4057-86C7-3F6B0B1C84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BE7C12C-8212-4E17-9E0A-B86FCA639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297BB81-FE81-4A69-8525-94556C3F77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80A7078-64A1-4C57-920D-2D0756B7A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��xrenme döngüsü ve kapanı�x raporu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0985263-A90B-4782-B6FF-18BEB550F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��xrenme döngüsü ve kapanı�x raporu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5F1212-6D4A-4D54-9735-85BE010991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her yatırım, bir sonraki yatırımın kalitesini artıracak ö�xrenme üretmelidir.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AE524FD-C96B-4496-A73E-B07B233AE6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0C9AC88-A836-4A2C-B73E-8C46AF685C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Neler yazılır?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A3A6AB7-743A-4397-BED8-83E52670E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Ne iyi çalı�xtı?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Ne gecikti?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varsayım hatalıydı?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tedarikçi/doküman sorunu çıktı?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BBBB072-6A55-42B5-BAB9-CB3AE3A88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92CA5E6-5DC5-45B8-B875-5F73F33735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Nasıl kullanılır?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099D748-EBFA-4517-A1CE-615FA0D6A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Yeni projede referans olur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Şartname kalitesini artırır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Planlama hatalarını azaltır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B574C7-595D-4DC2-A2A4-EBD02FCDC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59444D3-D44C-4890-B041-0162F325B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engeller?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6D1AA41-2E3C-4463-A161-1A1DAEA47E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Ki�xisel savunma dili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hataları saklama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��xrenmeyi resmile�xtirmeme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2823D14-2186-4CE3-8116-C341B80DB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2B827C8-68AD-4BA2-A15C-919F838DE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844EB0-657A-434D-B63A-F9604A0ED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07823498"/>
      </p:ext>
    </p:extLst>
  </p:cSld>
</p:sld>
</file>

<file path=ppt\slides\slide1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11797D0-BA9D-4742-B78A-1B58DA0ED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AA6E44A-7A4D-488E-9FE8-07EFB088A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8BA706A-3409-482C-807E-4F9CC6AD2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D42C11C-1823-4628-A591-BEDEAD8055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75CBB7-02C3-4090-8A9B-65724EC7D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180 günlük yatırım yönetim planı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AF18760-5901-4264-83B7-3C516889E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180 günlük yatırım yönetim planı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33A7F4C-1905-42DF-9D7C-DDEFCA98E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amaç, tek proje yürütmek de�xil; sürdürülebilir yatırım disiplini kurmaktır.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19CD604-922C-4A6A-9911-B6AD3A0EE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B6C0D99-91EC-4B79-A4E5-996F8C9A1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545617A-AC38-46E1-BA45-A5A5068D7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60 gün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667C594-2876-4B96-9F77-FDAE567F7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kapılarını standartla�xtır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Portföy öncelik mantı�xını yaz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Ortak raporlama formatını kur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D23EB16-2B76-4055-946C-B420839B3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60-180 gün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F1DFE0F-41F4-4E8D-B338-878891F8D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performans verisini toplamaya ba�xla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Devir ve performans takip sistemini sabitle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��xrenme raporlarını yeni projelere ba�xla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0C1ABE4-3830-4264-8EE6-B0B9F4735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E8FDEA4-0BC6-4881-8EF9-2CC5569D83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F8EB001-7CAB-413A-ACEA-0186CD3D3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147495433"/>
      </p:ext>
    </p:extLst>
  </p:cSld>
</p:sld>
</file>

<file path=ppt\slides\slide1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F71E239-D25A-42F4-A111-183161754D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49CC2D6-9C10-4EE4-AC41-D2D0B17381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8A90B44-0F67-42DD-ACA1-F4DDDF93DC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B52900B-70CA-4B0A-BBC3-9BED16A8E8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76592D-041D-46D2-8446-A8F39FF42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Mini vaka: do�xru makine, zayıf yatırım sistemi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CA6DCF9-DA9D-4677-8C79-DE37D49950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Mini vaka: do�xru makine, zayıf yatırım sistemi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940C7F-DB73-4ABE-A921-1D44A80BC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Teknik olarak do�xru ekipman seçilse bile yöneti�xim zayıfsa portföy seviyesi performans dü�xer.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4EED8E-4FCA-4EF3-AF1E-5335DFAFD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A9351F-FC2D-4B25-BCC3-1F70AC23A1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350EA8-CA21-4D13-AC0A-C31A3FEE33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Ba�xlangıç durumu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0DF4ABC-31C3-47F2-8D27-AB17222C4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Projeler birbirinden ba�xımsız ilerliyor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hata farklı yatırımlarda tekrar ediyor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performansı kayıtlı de�xil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Kabul sonrası i�xletme etkisi izlenmiyor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7BCE2C-056A-4622-ABE2-877DEF318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��xrenme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DAAE7A1-C089-4DDA-807A-999EB90F3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Portföy yönetimi olmadan tekrar kaybı büyür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kapıları kurumsal hafıza yaratır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İ�xletmeye devir proje sonu de�xil proje parçasıdır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�lçülmeyen yatırım etkisi savunulamaz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B08D1B5-2107-4AB7-8174-69FBF1249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DCE824B-0F71-482D-B613-DEA8FE818C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3957E8-AF38-409B-B508-12BB1729E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105669139"/>
      </p:ext>
    </p:extLst>
  </p:cSld>
</p:sld>
</file>

<file path=ppt\slides\slide1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0C699C5-CAB9-4843-A0A9-299E3DF8BA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4FB5E8F-53F7-415D-9AF2-6340AFB3C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6143305-EFD4-40A2-A345-3993C1BA8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7BA4160-C64F-4B29-9C4A-72CE26612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8CEDFA-45E3-4391-9957-DA97987CB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 kavram sözlü�xü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9A3932B-6668-4A4A-BE8F-92748809A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 kavram sözlü�xü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BCBCADB-21CC-4A4E-98D9-C75666357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yatırım dili, proje yönetiminin ötesinde kurumsal yöneti�xim boyutu ta�xır.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055FF8B-9BDE-41C2-BD22-88C4EAA4D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EFBE62D-5FFA-488E-95F3-3DFA4B18B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0F754A-81DB-4325-BCF7-4D0D3B039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Birden fazla yatırımın ortak öncelik ve kaynak mantı�xıyla yönetilmesi.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915DA5C-3322-432F-8444-570813E83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2479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3036DFC-9B15-4CBF-AE2D-6BFC771DE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4193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Karar Kapısı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240522F-635C-44EB-8309-4AFF001E15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6479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 fazdan di�xerine geçi�x için onay noktası.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C22B01E-F95C-408C-928D-6A6ED0064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2D281F-DD10-4576-BEA3-C45410C54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CAPEX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9A5C1DB-BF6A-4717-AC6E-2F0582139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Sermaye harcaması niteli�xindeki yatırım bütçesi.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8325638-7A21-420D-99DC-738CC9ABA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2766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6A09F8A-E3D0-48F7-83CB-6D0C93E7C2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4480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Devir Paketi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A2567B2-7323-46A8-AC46-59AAE3114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36766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İ�xletmeye geçi�x için gerekli teknik ve operasyonel teslim seti.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891DA76-BCB6-49D3-83E1-B271A4D722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0DB6742-53E1-45E7-943D-0EAB7D3E3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��xrenme Raporu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712CFBE-AFEE-4A6B-942B-3F7302421C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Tamamlanan projeden bir sonraki i�xe aktarılacak dersler.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64E6A99-2902-49F9-8397-896D6877B2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305300"/>
            <a:ext cx="4953000" cy="838200"/>
          </a:xfrm>
          <a:prstGeom xmlns:a="http://schemas.openxmlformats.org/drawingml/2006/main" prst="roundRect">
            <a:avLst>
              <a:gd name="adj" fmla="val 20455"/>
            </a:avLst>
          </a:prstGeom>
          <a:solidFill xmlns:a="http://schemas.openxmlformats.org/drawingml/2006/main">
            <a:srgbClr val="F4F6F8"/>
          </a:solidFill>
          <a:ln xmlns:a="http://schemas.openxmlformats.org/drawingml/2006/main" w="0">
            <a:solidFill>
              <a:srgbClr val="F4F6F8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20EDBF8-6896-4976-92B6-C63751CBF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476750"/>
            <a:ext cx="1714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Yöneti�xim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6DF56CE-693B-4F62-AB7B-09D8E13EF1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4705350"/>
            <a:ext cx="4457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3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Karar, sorumluluk, kontrol ve raporlama düzeni.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E881C4D-E19B-4EF4-8223-00EB8C173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D22615D-C5AD-46EF-BEF9-D22B24203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FF6C3FC-81BF-42A3-8850-377F62806A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225238936"/>
      </p:ext>
    </p:extLst>
  </p:cSld>
</p:sld>
</file>

<file path=ppt\slides\slide1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21148F-5B5B-4AF4-A44C-D0B894066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FDB5F22-4807-4B8F-B294-EC73BC53C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A5B259B-A422-45CA-8A18-C1989F1A6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12E4950-080C-4DE4-A5C5-E3CA4104C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956D215-2225-4B6C-BB3B-FA2CC6E45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Standart yatırım de�xerlendirme komitesi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B9E45F2-E1A1-4D25-B19A-110164CE8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yatırım de�xerlendirme komitesi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3BA128B-8112-4BDB-8484-5820E3818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yatırım kararları ki�xisel ikna ile de�xil, standart de�xerlendirme komitesiyle olgunla�xtırılır.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A06727A-BC03-4105-B164-34AA65FDE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3BA078-8872-4505-86B5-B869AF9F8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E9C1ECE-74F2-41F4-8D8D-D730EA023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Komite masasında olmalı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0C44687-6735-4394-8E1D-AFEB186AB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temsil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/ üretim temsili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Finans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Satın alma / tedarik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3457C87-948E-4D83-8BFE-CDBED2D4FC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Komite görevi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58D4B6F-5E04-4A81-BE75-E665E005D6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Varsayımları sorgulamak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�nceli�xi netle�xtirmek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kapısını onaylamak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Riskleri kayıt altına almak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85C054A-4385-4633-94C4-6E07027746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B4264B2-E1EA-4DBE-B433-1AD6AF9795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6B70A65-AEAA-43A2-BE2F-B57A451AF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36995129"/>
      </p:ext>
    </p:extLst>
  </p:cSld>
</p:sld>
</file>

<file path=ppt\slides\slide17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7B792A-8596-4BFF-938E-D94DC40C96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DCAA4AC-FB67-410E-B0EB-806F14166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EFAD801-23F4-4EC1-B243-879B33AFD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8DE9F2D-8951-4BCC-926B-287B57953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0FE6900-5546-4964-A16F-50978EC689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 sonrası ö�xrenme havuzu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B21BF95-3887-4262-A0D6-ABC741D18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 sonrası ö�xrenme havuzu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0152BC-90AB-46C7-A3EF-683F8E264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her proje yalnızca sonuç de�xil, kurumsal bilgi üretmelidir.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40828FC-C123-439F-9937-E239BFA61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2467BD4-85E1-45D0-BCF4-1F1307302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Toplanan dersler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DA4685C-5A06-42B2-A3E8-FCD6D7263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�xartname eksikleri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davranı�xları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 hazırlık açıkları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Devreye alma bulguları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2F46045-0816-4315-9D71-4434F4FBF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A5A8A55-BA40-4132-AC09-9435E79FCC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Nerede kullanılır?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32E7EB-FB39-4A2D-BE1A-E7F8933FA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Yeni projede �xartname yazımı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Tedarikçi seçiminde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Takvim planında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 matrisinde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2BB1CA5-672E-425C-8250-72FCDCBA5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7A693FA-AC74-410D-9524-A6B102F71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Neden kritiktir?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DE91363-1574-4BB6-B3E4-FE83B6AE9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Aynı hatanın tekrarını azaltır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hızını artırır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Kurumsal hafıza olu�xturur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5B53254-93D6-47FA-B66A-083E45FC0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C49140B-A8C8-4150-A8D4-9E8D6505E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62F6948-B6A9-49DC-978A-67C007736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529795716"/>
      </p:ext>
    </p:extLst>
  </p:cSld>
</p:sld>
</file>

<file path=ppt\slides\slide1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F0E8983-7825-468D-B402-0490B1077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E63B197-5A49-49D4-B86A-C951BB28DA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AFACC3B-FC00-4282-924A-B52C2AE52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504E48F-6895-4B93-8078-31540B7F4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81EB05D-3634-44FD-9B8D-AE3B37DB7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Portföy ve i�xletme stratejisi ba�xlantısı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E7AA777-822B-4802-B02E-6C1E422286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 ve i�xletme stratejisi ba�xlantısı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7E46E8-9120-4C76-82CF-D61B79B8FE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yatırım portföyü, fabrikanın uzun vadeli operasyon ve büyüme stratejisine ba�xlanmalıdır.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97C93B6-CB00-49DB-BA57-59F327CA27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21B30FF-07E0-4B89-81F4-37C75FBBB3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D3C4360-A60A-4110-AF1A-D306E3BB5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Ba�xlantı soruları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53FFFCF-5E78-4D65-9B0D-6505EC9C0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Bu yatırım hangi stratejik açı�xı kapatıyor?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 planıyla ili�xkisi ne?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�Srün karmasını nasıl etkiliyor?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modeline hangi yükü getiriyor?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80F5AF-996E-4FE7-B9EE-3BE8CA6CD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Yanlı�x ayrı�xma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C6C5E7-0F70-4A29-BA66-3DE3DD0CD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Projeyi i�xletmeden kopuk ele almak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Yatırımı sadece bugünkü sıkıntıya ba�xlamak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Gelecek ürün/tesis senaryosunu görmezden gelmek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ve insan etkisini dı�xarıda bırakmak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2B2741-76BD-4C0C-A5CB-44B818CBE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DD90362-6BF7-4B99-91B1-503190C6C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1DB87DA-E5AC-4DCF-B125-577092812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626562518"/>
      </p:ext>
    </p:extLst>
  </p:cSld>
</p:sld>
</file>

<file path=ppt\slides\slide1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DCFBA55-7994-41C6-94F1-FE7F786F6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578782C-6CDB-41A5-802E-E8216FC99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3B5053F-3827-437C-A286-5361560B1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B2071E-FA30-4FE6-A45C-359268CDF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AA02D3-902B-4043-82FC-DABA6EC26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Kurumsal yatırım olgunluk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6BBF6B-689E-4466-BE94-DCF144FA29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Kurumsal yatırım olgunluk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C62A7CD-00C3-4DFF-BAED-1F285FA61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�xirketin yatırım yapma biçimi de ölçülmelidir.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095355-DAB4-4C47-BBA5-916C5FFEE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A25A2BD-C9EB-4850-9752-210A64EC69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Alan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BB463CE-C498-445F-B81F-6D18B2034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3AFCD6-FE51-472C-8B17-606E55848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Dü�xük olgunluk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65B00B2-A43E-4329-91EA-233B8CDD17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2BB8B0-47CC-4C0F-9FD7-965A35A54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Yüksek olgunluk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76ACE4E-AA2D-429E-88BE-DECE59943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52B753E-51CD-40A8-871E-432198C02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Karar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4461DC6-2479-4630-B747-47883ACBBB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3AA5D2E-C12A-4496-ADCF-08E163142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Ki�xisel ve da�xınık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E06D4D6-7A3F-4745-BCDC-6A686E379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FE4E965-0660-49D8-B023-CF7B5258AA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Standart kapılarla yönetilen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01D65C7-9054-495F-980E-97A31C65E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5A9983A-74C1-4F21-9385-196E6A762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Tedarik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9ED1C99-C3AE-408C-91A7-92B41D15C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CC42C84-661F-4371-955C-A6549EA58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Tek seferlik ö�xrenme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8B23FC2-C2FB-4ECB-8B9D-D44BD38F6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A02EF1A-E22F-48ED-BC2B-9736E0301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Performans hafızası olan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DF08E42-FB07-4A97-80F0-604FCB45A8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26D5550-7566-428E-909D-19B4C1E084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Devreye Alma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7DCD7CE-8AEC-486B-8E3C-84BC41311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99FD806-0BB0-45AE-A5CA-3DAFF653F6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Teslime odaklı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8457174-E84B-4886-BBD5-4272D13177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5750421-C87B-4CD4-A7E6-E95504B607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Sonuç ve performans odaklı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5D8EDDA-FBD6-4D50-AC54-AEBE20482D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A18CFA5-5EB5-4BA1-A48A-A98F06D4FE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��xrenme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0A11B95-38C9-4D22-B2A1-4079122B71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3D520F5-9C2A-48A3-8365-95D73DBBF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Kapanan projede kalan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0F94770-7F80-46C8-AB74-D5A25D327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FD2375B-FFB2-406C-B91D-64129E1854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Yeni projeye aktarılan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257734D-DF4C-45A9-AF9B-E5E78E012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92DA4A8-E2C2-424F-8C73-AF51334CA5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38CE84A-926E-44C7-AD13-D18671CF7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885184541"/>
      </p:ext>
    </p:extLst>
  </p:cSld>
</p:sld>
</file>

<file path=ppt\slides\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0271549-A475-4849-92C5-96FD590A9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50C6C3-DC6B-4F12-8058-C8D1075F2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8F57855-38A1-46C9-83D7-5347D36B6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7A20C4A-47E4-4C60-BEA0-4B3895E028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3BFE85A-9235-4CA8-999B-16EFF396F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 yatırım yönetimi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A6A88CA-EBF1-43E2-9EC3-C0E1F07DB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 yatırım yönetimi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2F309E8-173F-4028-9C31-FD11FE724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hedef, tek proje yürütmek de�xil; yatırım kararlarını kurumsal sistem ve öncelik mantı�xı içinde yönetmektir.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93FFFC9-4DA5-414E-BE74-C732C8E71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4032C34-8035-4B66-A388-033CEC3552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CFC4777-D3DA-4267-87DB-0BA518D98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eksenleri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3A71F98-1CFE-4841-9B93-9A9BE5F216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Portföy önceli�xi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Kaynak dengesi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kapıları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Performans ve geri ö�xrenme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E22001E-CD70-4BC4-92F0-B244D9EFD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Olgun yapı i�xareti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F809954-78E0-4E8F-A5A7-889358CDC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Projeler aynı dilde de�xerlendirilir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Onay noktaları nettir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kayıtları korunur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etkisi proje sonrası izlenir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58D0E9-AADD-4E57-83A1-0EC050234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613E610-88BC-4777-AF0E-72DCA1121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8320935-572F-4EC9-88C2-D0DE271B2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04706562"/>
      </p:ext>
    </p:extLst>
  </p:cSld>
</p:sld>
</file>

<file path=ppt\slides\slide2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A94388-D183-4CE8-BC50-3BBCE9A67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6CD3825-3396-45B2-BAAA-C1B0569EE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F7C7A30-7588-4404-8974-1FE42CAED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E1C6C0E-1B59-4D95-9DBF-A4CA45DA9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A99F1C-E2E7-4101-B791-EFA2A17E84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İleri seviyeden alınacak ana mesajlar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AC41E3C-8300-41FC-ADC0-9C98A36659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İleri seviyeden alınacak ana mesajlar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4E5CE21-6A4B-4319-BB34-138A5D5A4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seviye, teknik yatırımı tekil proje olmaktan çıkarıp kurumsal sistem konusu haline getirir.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A28F537-0EBA-456B-A827-265CACE74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B52F44E-21C5-4566-A0BC-31ECEAA6F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571750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�zet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5288AC0-E28A-4135-B83B-F2D78AA85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48000"/>
            <a:ext cx="4000500" cy="1714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kapıları ve portföy mantı�xı kurumsal kaliteyi artırır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Tedarik, kurulum ve i�xletme tek zincirin parçalarıdır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Devreye alma sonrası performans ölçülmeden yatırım kapanmı�x sayılmaz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��xrenme döngüsü kurulmadan aynı hatalar tekrar eder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AB31487-4DB9-460C-B7CE-44B0A4DE6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2209800"/>
            <a:ext cx="5048250" cy="3143250"/>
          </a:xfrm>
          <a:prstGeom xmlns:a="http://schemas.openxmlformats.org/drawingml/2006/main" prst="roundRect">
            <a:avLst>
              <a:gd name="adj" fmla="val 7273"/>
            </a:avLst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92209B-050B-44AB-AF93-9060B813B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71750"/>
            <a:ext cx="2857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Sonraki adım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C1A2611-CD5E-4912-8452-DDD181989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048000"/>
            <a:ext cx="4000500" cy="1524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Bu yatırım disiplinini di�xer teknik konu setleriyle ba�xla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Academy ve danı�xmanlık akı�xında ortak proje dili kur</a:t>
            </a:r>
          </a:p>
          <a:p xmlns:a="http://schemas.openxmlformats.org/drawingml/2006/main">
            <a:pPr algn="l">
              <a:defRPr sz="1275">
                <a:solidFill>
                  <a:srgbClr val="E9F0F6"/>
                </a:solidFill>
                <a:latin typeface="Arial"/>
                <a:ea typeface="Arial"/>
                <a:cs typeface="Arial"/>
              </a:defRPr>
            </a:pPr>
            <a:r>
              <a:t>⬢ İ�xletme performansı ile yatırım kararını aynı sistemde izle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6AC84FD-D29C-43C5-8E91-1A8484E72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4762500"/>
            <a:ext cx="3810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FF8A00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8A00"/>
                </a:solidFill>
                <a:latin typeface="Arial"/>
                <a:ea typeface="Arial"/>
                <a:cs typeface="Arial"/>
              </a:rPr>
              <a:t>Sanayide Verimlilik, Yönetimde Netlik, Dönü�xümde Sonuç.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70E136-A7DE-4450-800E-8923CF37BA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934A38A-45E1-407A-AE13-D7B20885A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F6CAF4-2B77-49B4-B7FD-938AEABCE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715004532"/>
      </p:ext>
    </p:extLst>
  </p:cSld>
</p:sld>
</file>

<file path=ppt\slides\slide3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63A679B-4B21-4005-8FD9-977DD70B5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D22250D-E5B4-450A-B22E-FBBD8F9CF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E4B8D63-85F2-41C2-AB30-C595A77F9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E0D18F-EF9D-41DE-8C65-03B9E7AAD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834FAC-DE3C-4A12-A127-9B8AB52306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Yatırım yöneti�ximi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2C729CF-7FE6-483D-A5BB-1682B1C1F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Yatırım yöneti�ximi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23ADBB4-E7B2-48A7-A8B7-F0DED89123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proje ilerlemesi ki�xisel takip yerine tanımlı karar kapılarıyla yürütülür.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B919D03-B1A4-4626-B7E0-B8C6B68D5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45E8635-11BE-4809-9C59-4346797FB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Ba�xlatma kapısı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9D71487-7130-48F3-85C8-CF1E6744F9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 gerekçesi net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 ve kapsam do�xrulandı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Kaynak kararı var mı?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D1D73C3-A5F6-44A6-9B19-52B8EE82F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747521F-664A-4867-919C-440910A13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Tasarım kapısı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18A4319-AB7C-47FD-874E-A640BE142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çözüm onaylandı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Layout ve altyapı net mi?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Revizyon disiplini kuruldu mu?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143AB8E-B99D-4128-B016-FBF241073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5091340-B5BC-4684-BE6F-FB6A7CA62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 kapısı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DA75BB9-830A-480F-8DBA-548CAD451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Kabul planı hazır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ekibi hazır mı?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Açık i�x yönetimi görünür mü?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E568C49-4B29-4452-9EA7-7BE0FE5AB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D99A862-FFF9-4EBF-9282-654890C3B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47BD15C-4D54-4A0E-B7C1-3FBED81351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0621645"/>
      </p:ext>
    </p:extLst>
  </p:cSld>
</p:sld>
</file>

<file path=ppt\slides\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5586279-37E4-4D66-9D84-CCD2F71C15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22578A1-60C8-48B7-A549-97F125118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869D2BC-B1A4-405B-946C-12D6AB271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187684F-CBB5-4DE3-9A48-6AC2026215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3EB1A4F-7C17-4A96-ACB6-47E89C21C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Portföy bakı�xı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7844661-323A-4E01-89DB-9CE6324F56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 bakı�xı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85F0196-8CE9-4BF7-B696-030F12482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Birden fazla yatırım aynı anda yürürken do�xru soru ��hangi proje önemli?�" de�xil, ��hangi proje �ximdi öncelikli?�" olmalıdır.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EE53288-9DD9-4CB3-BF67-AE591DC9E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CA4D938-7F35-40D9-93AE-6615E53A51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E7CC"/>
          </a:solidFill>
          <a:ln xmlns:a="http://schemas.openxmlformats.org/drawingml/2006/main" w="0">
            <a:solidFill>
              <a:srgbClr val="FFE7C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BDE132-B9E1-4D8B-95FB-459210621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�ncelik kriterleri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E130B2-9399-49D6-8C19-AB2614A45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Finansal etki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Kapasite ihtiyacı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Mü�xteri / pazar baskısı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Güvenlik veya yasal risk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1B9336F-8898-4570-8C6A-E22BB7668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Yanlı�x yakla�xım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B35B3DD-EDDA-45CD-8F44-A1945A12F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En çok konu�xulan projeyi öne almak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Her projeye aynı kaynak da�xıtmak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Hazır olmayan projeyi zorla ba�xlatmak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Kritik etkiyi ki�xisel görü�xle belirlemek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8BEBC5F-DD20-4243-8CBE-1C2A327EA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34AEE16-5A77-4FB2-8711-537EF11C5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BC8004D-F6AA-4D25-BC09-C333E65EE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6724510"/>
      </p:ext>
    </p:extLst>
  </p:cSld>
</p:sld>
</file>

<file path=ppt\slides\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C533C71-C4AC-45B3-8B9E-C227B9B46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8E31928-4FDD-4E68-8BCF-C102AD5CD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4F96B75-BE13-4C86-9FA0-87292C021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1E274FD-C77C-4C6C-8565-37DEA2986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18762D-588F-43CC-B65E-75798B9918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Portföy öncelik tablosu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0FA6ABD-9D70-466F-B95B-303EE1E24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Portföy öncelik tablosu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6ED31C3-9E15-4799-BCD2-5EDBD8B34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projeler ortak kriterlerle kıyaslanmalıdır.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9AD1371-8A15-4134-A6DC-C494CA825A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324100"/>
            <a:ext cx="2476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475A070-8A1D-4D3C-8667-902BE7108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476500"/>
            <a:ext cx="2247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Kriter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8FBE67-40E5-4671-ABCF-47F3997C4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324100"/>
            <a:ext cx="28575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1AF40F-9763-4FA9-836F-7051657BF7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2476500"/>
            <a:ext cx="26289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Sorulacak soru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4A0F61A-665A-44E0-B018-A12B8F879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324100"/>
            <a:ext cx="466725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A2AC7F-342D-47C7-9065-2F16A8C356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2476500"/>
            <a:ext cx="44386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2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Etkisi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FF5F45F-B64F-4FF6-B09F-24B2F9DB2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8384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F031977-ECFB-45BF-A691-94B93BE02E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099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Etki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C85FFCF-6B32-40B5-A187-F2A845E63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55E523E-2551-4659-8F34-83AF1CCA1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0099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Beklenen sonuç ne kadar büyük?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2B2AB1D-DB36-45D7-B9C8-FE62845AE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28384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9161E34-C321-4DEA-AD1F-AB33F5DD2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0099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�nceli�xi belirler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0D00254-DB5E-4BB4-94BB-AEF6262DC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8F89F68-718B-4E29-B25B-CA3E4101B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7147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Hazırlık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2DD53D-1FD6-41FA-89F1-C31EA03E6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5433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4E0A196-6840-4E95-9D0B-D577DE117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37147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Ba�xlamaya gerçekten hazır mı?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F661EF3-F963-46B1-86EB-ABC5DB5E4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5433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2CB506B-445A-418A-AD0B-63FFB3155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37147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Erken hata riskini gösterir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9E0ECDC-CE7D-426C-9239-61AD4251E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24815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7CB3834-6167-4BEC-9382-A98FBFEDEE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441960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Kaynak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942F503-F8CB-49F2-90E4-2B31A7DFD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24815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5CF253A-A147-4CEA-B623-5B8A2F284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441960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Do�xru ekip ve bütçe var mı?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954B67B-F074-4822-A741-7AA881760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24815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F6F8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38A3BA3-C595-4ABD-834F-858E997E2D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441960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Yürütülebilirli�xi etkiler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2B511FA-6238-4D4A-B7C6-8D5B7C43A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953000"/>
            <a:ext cx="2476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8AA3782-AAB3-4827-B8C3-C8F4CE9EE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124450"/>
            <a:ext cx="2247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ctr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333333"/>
                </a:solidFill>
                <a:latin typeface="Arial"/>
                <a:ea typeface="Arial"/>
                <a:cs typeface="Arial"/>
              </a:rPr>
              <a:t>Zaman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6352471-DFE1-42C1-A221-C9EA631D8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953000"/>
            <a:ext cx="28575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2180A03-C9A0-4435-B9A5-B9D521059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43300" y="5124450"/>
            <a:ext cx="26289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Pazar veya mü�xteri baskısı ne düzeyde?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16C5928-864F-42D9-AC46-316AA6C30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953000"/>
            <a:ext cx="46672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2EA"/>
            </a:solidFill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BD4FB0A-45CB-4AEE-9124-C66A22D4F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86550" y="5124450"/>
            <a:ext cx="44386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9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Sıralamayı de�xi�xtirir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7CC10808-1B32-4208-9FFF-782DE8AF98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83B2280-ECB2-4866-B91A-33C993A64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BC75AF5-B030-4869-ADB4-837246649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53370791"/>
      </p:ext>
    </p:extLst>
  </p:cSld>
</p:sld>
</file>

<file path=ppt\slides\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DBDC380-0A0F-4082-93D9-7EB80041B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18C24FD-FF21-4D90-822F-5F69FADA4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95395C1-4264-4679-A31D-797F885F4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250696E-5B95-4BCF-A133-A67A6FBF6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FB9A961-05DE-4CBA-837A-CBE102E26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CAPEX karar kalitesi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9A6D6F9-BD12-4B61-AAB4-1A8E28F8B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CAPEX karar kalitesi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66B25D-5F5F-462A-A9C9-14C8080AA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yatırım onayı, yalnızca bütçe de�xil; beklenen etki, risk ve i�xletme hazırlı�xıyla birlikte de�xerlendirilir.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FDEF1C-93C3-4401-89EB-6622E5C1B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17AB8E4-D1A0-4E72-8792-44C9A7157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4F2E9"/>
          </a:solidFill>
          <a:ln xmlns:a="http://schemas.openxmlformats.org/drawingml/2006/main" w="0">
            <a:solidFill>
              <a:srgbClr val="E4F2E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7F6BB98-41B1-415D-8B4A-5C4C69E35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Bakılan boyutlar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1734838-85A9-4019-BD88-D5F64D245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uygunluk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Operasyonel hazır olma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Finansal mantık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 ve sürdürülebilirlik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7CE4E5-D7EC-429A-96B2-91C0FA09C7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Zayıf karar sinyali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C47807B-6A93-47E3-A91B-0639FEAD4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Yalnızca ilk maliyetle karar vermek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İ�xletme etkisini test etmemek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ve sarf giderlerini dı�xarıda bırakmak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Devreye alma riskini küçümsemek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FC8034D-3A7F-4915-B598-D68F464A5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225F21B-8C0C-4C61-A88C-A7C6482E4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2199BB-B1C1-4661-8322-451A87684D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5721640"/>
      </p:ext>
    </p:extLst>
  </p:cSld>
</p:sld>
</file>

<file path=ppt\slides\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95185E0-72FC-4B72-9AC8-620E42CB3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CEC93BB-7E92-4815-8695-4DD5F9EA7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17F0F90-66AD-4773-B1B7-7790BDE647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B2FBEE0-E739-471B-B825-AF1F46017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A97EE36-34A4-47FC-B89C-83EBF6833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Standart proje ofisi mantı�xı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C1D0A1-EED0-4304-B611-21521D476C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Standart proje ofisi mantı�xı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0779947-B6EF-4886-8F52-B25ED1DDF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birden fazla teknik yatırım, ortak raporlama ve kontrol yapısı olmadan da�xılır.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BF8B6F-89B9-45AC-AA9B-D7736D30B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42C589-5E07-4570-AF04-BCB1DC410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6C1A764-B98E-4745-A6AD-CD7622A22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sa�xlar?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BD45F94-ADCD-4E53-9734-E63F544F6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 formatta ilerleme takibi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Karar kayıtlarının korunması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Risk ve açık i�x görünürlü�xü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Portföy seviyesinde kaynak dengesi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F0ADB21-A511-4DC4-B524-1C4C994384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Ne yapmamalı?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9CFDE1A-E79B-4CCD-B119-2ABCBEE1A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Sahadaki sahipli�xi elinden almamalı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Sadece rapor üretip aksiyon yönetmemeli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Proje ekiplerinden kopuk çalı�xmamalı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Onaysız de�xi�xiklikleri sessizce kabul etmemeli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979BE22-FC8E-46EB-9EDD-3EADC9A5D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7C809FC-2067-4472-BD1E-4A4F625B32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E49FBB4-0F88-4CC8-B0C1-E62295C62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107555168"/>
      </p:ext>
    </p:extLst>
  </p:cSld>
</p:sld>
</file>

<file path=ppt\slides\slide8.xml><?xml version="1.0" encoding="utf-8"?>
<p:sld xmlns:p="http://schemas.openxmlformats.org/presentationml/2006/main">
  <p:cSld>
    <p:bg>
      <p:bgPr>
        <a:solidFill xmlns:a="http://schemas.openxmlformats.org/drawingml/2006/main">
          <a:srgbClr val="F4F6F8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B9AF73E-B2B0-4C7F-B5AD-A8F23D66E1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EAF090F-9C0D-4AC7-A679-FE889E127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4082A1E-A1FD-41C2-8D65-802F9BF6D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0D45FAA-2AB4-4F32-97FB-084E8C5D8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44C8EA1-0666-4471-B34C-4ABA2A574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Devreye alma sonrası performans takibi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969AF4-968F-44EA-BAD5-9933C8DBE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Devreye alma sonrası performans takibi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43A1D79-2924-434E-A0F2-936A1D7F3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Yatırım, ekipman çalı�xtı�xında de�xil; hedeflenen sonuç ölçülüp do�xrulandı�xında tamamlanmı�x sayılır.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40E031F-7519-47EE-BE77-65221859D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F1AE4E-F4E4-495A-A75D-BF91BBDFAE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4193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İlk ölçülenler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F4DA5F6-6546-4BD3-8911-97F6F3BA7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23812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Gerçek kapasite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Kalite seviyesi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Duru�x türleri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kullanım rahatlı�xı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937551D-2FD3-42F6-A16B-FB6805864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48615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EAF0F6"/>
          </a:solidFill>
          <a:ln xmlns:a="http://schemas.openxmlformats.org/drawingml/2006/main" w="0">
            <a:solidFill>
              <a:srgbClr val="EAF0F6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BE6D039-34CB-49EC-8000-A70E53913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69570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İkinci seviye ölçüm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B4B7E70-4FE2-4CEB-9B3C-CBC9C3D078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365760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Verim e�xrisi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ihtiyaçları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Sarf ve i�xletme maliyeti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Gerçek darbo�xaz etkisi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2AEC21B-7080-4239-B608-F02B1CA45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10572750" cy="1066800"/>
          </a:xfrm>
          <a:prstGeom xmlns:a="http://schemas.openxmlformats.org/drawingml/2006/main" prst="roundRect">
            <a:avLst>
              <a:gd name="adj" fmla="val 1607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BACCEE9-614D-4AC6-A331-6B3FD64CA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972050"/>
            <a:ext cx="2286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3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Yönetim sorusu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E16BABD-5417-4081-BBD0-E7C52F7AC7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3250" y="4933950"/>
            <a:ext cx="76200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Beklenen etki olu�xtu mu?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Hangi varsayım tutmadı?</a:t>
            </a:r>
          </a:p>
          <a:p xmlns:a="http://schemas.openxmlformats.org/drawingml/2006/main">
            <a:pPr algn="l">
              <a:defRPr sz="1088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Ek iyile�xtirme gerekiyor mu?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9CD7928-0976-4FD2-9924-99D90EC109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635EDBB-C9D3-438D-B481-20EBD116C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EF84D9C-AEEC-4EBB-B9FB-73A23C7E6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650748309"/>
      </p:ext>
    </p:extLst>
  </p:cSld>
</p:sld>
</file>

<file path=ppt\slides\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171D6C0-533A-4F79-817E-60733AA70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2D52"/>
          </a:solidFill>
          <a:ln xmlns:a="http://schemas.openxmlformats.org/drawingml/2006/main" w="0">
            <a:solidFill>
              <a:srgbClr val="0F2D52"/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152BC78-381D-44B0-81A0-A5EC9F6B0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71450"/>
            <a:ext cx="2667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Ege Advisory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6574879-467A-49AC-AF48-2D69336B5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476250"/>
            <a:ext cx="2476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750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STRATEGY &amp; OPERATIONS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BEC27BA-C110-4B0D-851C-38BE10FA4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190500"/>
            <a:ext cx="7429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Teknik Yatırımda Sistem Kurma ve Portföy Yönetimi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38AD2E-D5E4-4F00-A765-FFA6D82AF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95300"/>
            <a:ext cx="7429500" cy="152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825">
                <a:solidFill>
                  <a:srgbClr val="D9E4EE"/>
                </a:solidFill>
                <a:latin typeface="Arial"/>
                <a:ea typeface="Arial"/>
                <a:cs typeface="Arial"/>
              </a:defRPr>
            </a:pPr>
            <a:r>
              <a:t>İ�xletmeye devretme disiplini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6241603-0A98-4951-AB36-F29E20189E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200150"/>
            <a:ext cx="7239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225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225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İ�xletmeye devretme disiplini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81614C8-CC0D-4E8B-8334-C3CBFD65E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676400"/>
            <a:ext cx="8191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00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İleri seviyede proje ile i�xletme arasındaki devir kurumsal biçimde yönetilmelidir.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7D767ED-605A-4E66-9C93-0DB4A03900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65D61DF-21EF-4E47-9D14-9F4F7F9F8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66950"/>
            <a:ext cx="5105400" cy="361950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DDF6F4"/>
          </a:solidFill>
          <a:ln xmlns:a="http://schemas.openxmlformats.org/drawingml/2006/main" w="0">
            <a:solidFill>
              <a:srgbClr val="DDF6F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931448F-580B-48FA-9042-35542958ED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Devir paketinde olmalı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5A9D948-6ED8-4A52-A2C4-2C801438C8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Teknik dokümantasyon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planı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Yedek parça listesi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Operatör e�xitim kayıtları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D061A97-25E7-4E20-B0D3-7F007F74C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2609850"/>
            <a:ext cx="3238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500">
                <a:solidFill>
                  <a:srgbClr val="0F2D52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2D52"/>
                </a:solidFill>
                <a:latin typeface="Arial"/>
                <a:ea typeface="Arial"/>
                <a:cs typeface="Arial"/>
              </a:rPr>
              <a:t>Eksik devir riski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A87CB5A-0696-4DFC-B60C-6C1038C8C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38900" y="3067050"/>
            <a:ext cx="4095750" cy="2381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İlk ay performans kaybı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Bakım belirsizli�xi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Sahada tekrar ö�xrenme maliyeti</a:t>
            </a:r>
          </a:p>
          <a:p xmlns:a="http://schemas.openxmlformats.org/drawingml/2006/main">
            <a:pPr algn="l">
              <a:defRPr sz="1275">
                <a:solidFill>
                  <a:srgbClr val="333333"/>
                </a:solidFill>
                <a:latin typeface="Arial"/>
                <a:ea typeface="Arial"/>
                <a:cs typeface="Arial"/>
              </a:defRPr>
            </a:pPr>
            <a:r>
              <a:t>⬢ Gizli kabul problemleri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55C466F-6978-4601-91E9-97AAF1474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6250" y="6515100"/>
            <a:ext cx="112395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2EA"/>
          </a:solidFill>
          <a:ln xmlns:a="http://schemas.openxmlformats.org/drawingml/2006/main" w="0">
            <a:solidFill>
              <a:srgbClr val="D9E2E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C44C14-4613-4DE8-8783-DB6DDFFBF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2450" y="6572250"/>
            <a:ext cx="40005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l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Teknik Yatırımda Sistem Kurma ve Portföy Yönetimi / Katılımcı e�xitim notu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FC72A85-8074-4622-9914-74EBA3E29F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6572250"/>
            <a:ext cx="381000" cy="133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anchor="t"/>
          <a:lstStyle xmlns:a="http://schemas.openxmlformats.org/drawingml/2006/main"/>
          <a:p xmlns:a="http://schemas.openxmlformats.org/drawingml/2006/main">
            <a:pPr algn="r">
              <a:defRPr sz="675">
                <a:solidFill>
                  <a:srgbClr val="607286"/>
                </a:solidFill>
                <a:latin typeface="Arial"/>
                <a:ea typeface="Arial"/>
                <a:cs typeface="Arial"/>
              </a:defRPr>
            </a:pPr>
            <a: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90881634"/>
      </p:ext>
    </p:extLst>
  </p:cSld>
</p:sld>
</file>

<file path=ppt\tableStyles.xml><?xml version="1.0" encoding="utf-8"?>
<a:tblStyleLst xmlns:a="http://schemas.openxmlformats.org/drawingml/2006/main" def="{5C22544A-7EE6-4342-B048-85BDC9FD1C3A}"/>
</file>

<file path=ppt\theme\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\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