
<file path=[Content_Types].xml><?xml version="1.0" encoding="utf-8"?>
<Types xmlns="http://schemas.openxmlformats.org/package/2006/content-types">
  <Default Extension="xml" ContentType="application/vnd.openxmlformats-package.core-properties+xml"/>
  <Default Extension="rels" ContentType="application/vnd.openxmlformats-package.relationship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theme/theme1.xml" ContentType="application/vnd.openxmlformats-officedocument.theme+xml"/>
  <Override PartName="/ppt/slideMasters/slideMaster1.xml" ContentType="application/vnd.openxmlformats-officedocument.presentationml.slideMaster+xml"/>
  <Override PartName="/ppt/slideMasters/theme/theme2.xml" ContentType="application/vnd.openxmlformats-officedocument.theme+xml"/>
  <Override PartName="/ppt/slideLayouts/slideLayout1.xml" ContentType="application/vnd.openxmlformats-officedocument.presentationml.slideLayout+xml"/>
  <Override PartName="/ppt/notesMasters/notesMaster1.xml" ContentType="application/vnd.openxmlformats-officedocument.presentationml.notesMaster+xml"/>
  <Override PartName="/ppt/notesMasters/theme/theme3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</Types>
</file>

<file path=_rels\.rels>&#65279;<?xml version="1.0" encoding="utf-8"?><Relationships xmlns="http://schemas.openxmlformats.org/package/2006/relationships"><Relationship Type="http://schemas.openxmlformats.org/package/2006/relationships/metadata/core-properties" Target="/docProps/core.xml" Id="R67f9d964d6434dfe" /><Relationship Type="http://schemas.openxmlformats.org/officeDocument/2006/relationships/extended-properties" Target="/docProps/app.xml" Id="R2890318b6d9b4283" /><Relationship Type="http://schemas.openxmlformats.org/officeDocument/2006/relationships/officeDocument" Target="/ppt/presentation.xml" Id="R2ef87c3b13cf432a" /></Relationships>
</file>

<file path=docProps\app.xml><?xml version="1.0" encoding="utf-8"?>
<ap:Properties xmlns:ap="http://schemas.openxmlformats.org/officeDocument/2006/extended-properties">
  <ap:Application>Walnut Exporter</ap:Application>
  <ap:PresentationFormat>Converted Presentation</ap:PresentationFormat>
  <ap:Slides>0</ap:Slides>
  <ap:Notes>0</ap:Notes>
  <ap:HiddenSlides>0</ap:HiddenSlides>
  <ap:SharedDoc>false</ap:SharedDoc>
  <ap:DocSecurity>0</ap:DocSecurity>
</ap:Properties>
</file>

<file path=docProps\core.xml><?xml version="1.0" encoding="utf-8"?>
<coreProperties xmlns:dc="http://purl.org/dc/elements/1.1/" xmlns:dcterms="http://purl.org/dc/terms/" xmlns:xsi="http://www.w3.org/2001/XMLSchema-instance" xmlns="http://schemas.openxmlformats.org/package/2006/metadata/core-properties">
  <dc:creator>Walnut Exporter</dc:creator>
  <lastModifiedBy>Walnut Exporter</lastModifiedBy>
  <dc:title>Presentation</dc:title>
  <dcterms:created xsi:type="dcterms:W3CDTF">2026-06-03T15:27:58.1810000Z</dcterms:created>
  <dcterms:modified xsi:type="dcterms:W3CDTF">2026-06-03T15:27:58.1820000Z</dcterms:modified>
</coreProperties>
</file>

<file path=ppt\_rels\presentation.xml.rels>&#65279;<?xml version="1.0" encoding="utf-8"?><Relationships xmlns="http://schemas.openxmlformats.org/package/2006/relationships"><Relationship Type="http://schemas.openxmlformats.org/officeDocument/2006/relationships/theme" Target="/ppt/theme/theme1.xml" Id="R2952b7071bde4b10" /><Relationship Type="http://schemas.openxmlformats.org/officeDocument/2006/relationships/slideMaster" Target="/ppt/slideMasters/slideMaster1.xml" Id="Refd39833bc72451c" /><Relationship Type="http://schemas.openxmlformats.org/officeDocument/2006/relationships/notesMaster" Target="/ppt/notesMasters/notesMaster1.xml" Id="R5cdc0fd61485481a" /><Relationship Type="http://schemas.openxmlformats.org/officeDocument/2006/relationships/presProps" Target="/ppt/presProps.xml" Id="R468beface0604760" /><Relationship Type="http://schemas.openxmlformats.org/officeDocument/2006/relationships/viewProps" Target="/ppt/viewProps.xml" Id="R9d5f0c113c514027" /><Relationship Type="http://schemas.openxmlformats.org/officeDocument/2006/relationships/tableStyles" Target="/ppt/tableStyles.xml" Id="R0199f1d820b643f0" /><Relationship Type="http://schemas.openxmlformats.org/officeDocument/2006/relationships/slide" Target="/ppt/slides/slide1.xml" Id="R0ed4b0ba70ce4e4c" /><Relationship Type="http://schemas.openxmlformats.org/officeDocument/2006/relationships/slide" Target="/ppt/slides/slide2.xml" Id="Re6c139fb0aa74cff" /><Relationship Type="http://schemas.openxmlformats.org/officeDocument/2006/relationships/slide" Target="/ppt/slides/slide3.xml" Id="R23c8b51f0b13442e" /><Relationship Type="http://schemas.openxmlformats.org/officeDocument/2006/relationships/slide" Target="/ppt/slides/slide4.xml" Id="R11a5059c94cc4e8f" /><Relationship Type="http://schemas.openxmlformats.org/officeDocument/2006/relationships/slide" Target="/ppt/slides/slide5.xml" Id="Rc3f2f18a13ac4deb" /><Relationship Type="http://schemas.openxmlformats.org/officeDocument/2006/relationships/slide" Target="/ppt/slides/slide6.xml" Id="R64c4f94427ea4979" /><Relationship Type="http://schemas.openxmlformats.org/officeDocument/2006/relationships/slide" Target="/ppt/slides/slide7.xml" Id="Rdad4743e58e241de" /><Relationship Type="http://schemas.openxmlformats.org/officeDocument/2006/relationships/slide" Target="/ppt/slides/slide8.xml" Id="R911283423d7f48a2" /><Relationship Type="http://schemas.openxmlformats.org/officeDocument/2006/relationships/slide" Target="/ppt/slides/slide9.xml" Id="R8318d49b3c244677" /><Relationship Type="http://schemas.openxmlformats.org/officeDocument/2006/relationships/slide" Target="/ppt/slides/slide10.xml" Id="R628724bca2af44f9" /><Relationship Type="http://schemas.openxmlformats.org/officeDocument/2006/relationships/slide" Target="/ppt/slides/slide11.xml" Id="Rdb9f40e6bf6d47b9" /><Relationship Type="http://schemas.openxmlformats.org/officeDocument/2006/relationships/slide" Target="/ppt/slides/slide12.xml" Id="R34d73744b1204341" /><Relationship Type="http://schemas.openxmlformats.org/officeDocument/2006/relationships/slide" Target="/ppt/slides/slide13.xml" Id="R33796478cba2496b" /><Relationship Type="http://schemas.openxmlformats.org/officeDocument/2006/relationships/slide" Target="/ppt/slides/slide14.xml" Id="Rddddbc0b5b274e29" /><Relationship Type="http://schemas.openxmlformats.org/officeDocument/2006/relationships/slide" Target="/ppt/slides/slide15.xml" Id="R12f78df0e2224d30" /><Relationship Type="http://schemas.openxmlformats.org/officeDocument/2006/relationships/slide" Target="/ppt/slides/slide16.xml" Id="R82c874b3db5649ff" /><Relationship Type="http://schemas.openxmlformats.org/officeDocument/2006/relationships/slide" Target="/ppt/slides/slide17.xml" Id="R4886776d3c674508" /><Relationship Type="http://schemas.openxmlformats.org/officeDocument/2006/relationships/slide" Target="/ppt/slides/slide18.xml" Id="Re94355f7c10f4192" /><Relationship Type="http://schemas.openxmlformats.org/officeDocument/2006/relationships/slide" Target="/ppt/slides/slide19.xml" Id="Rbe105cb715444e42" /><Relationship Type="http://schemas.openxmlformats.org/officeDocument/2006/relationships/slide" Target="/ppt/slides/slide20.xml" Id="R74fc22f207b74c09" /></Relationships>
</file>

<file path=ppt\notesMasters\_rels\notesMaster1.xml.rels>&#65279;<?xml version="1.0" encoding="utf-8"?><Relationships xmlns="http://schemas.openxmlformats.org/package/2006/relationships"><Relationship Type="http://schemas.openxmlformats.org/officeDocument/2006/relationships/theme" Target="/ppt/notesMasters/theme/theme3.xml" Id="R1f1e3cdc5d364417" /></Relationships>
</file>

<file path=ppt\notesMasters\notesMaster1.xml><?xml version="1.0" encoding="utf-8"?>
<p:notesMaster xmlns:p="http://schemas.openxmlformats.org/presentationml/2006/main">
  <p:cSld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Header Placeholder"/>
          <p:cNvSpPr/>
          <p:nvPr>
            <p:ph type="hdr" sz="quarter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3" name="Date Placeholder"/>
          <p:cNvSpPr/>
          <p:nvPr>
            <p:ph type="dt" sz="quarter" idx="1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Image Placeholder"/>
          <p:cNvSpPr/>
          <p:nvPr>
            <p:ph type="sldImg" idx="2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5" name="Notes Placeholder"/>
          <p:cNvSpPr/>
          <p:nvPr>
            <p:ph type="body" sz="quarter" idx="3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6" name="Footer Placeholder"/>
          <p:cNvSpPr/>
          <p:nvPr>
            <p:ph type="ftr" sz="quarter" idx="4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7" name="Slide Number Placeholder"/>
          <p:cNvSpPr/>
          <p:nvPr>
            <p:ph type="sldNum" sz="quarter" idx="5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xmlns:a="http://schemas.openxmlformats.org/drawingml/2006/main" marL="0" algn="l" defTabSz="914400" rtl="0" eaLnBrk="1" latinLnBrk="0" hangingPunct="1">
      <a:defRPr sz="1200" kern="1200"/>
    </a:lvl1pPr>
  </p:notesStyle>
</p:notesMaster>
</file>

<file path=ppt\notesMasters\theme\theme3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\notesSlides\_rels\notesSlide1.xml.rels>&#65279;<?xml version="1.0" encoding="utf-8"?><Relationships xmlns="http://schemas.openxmlformats.org/package/2006/relationships"><Relationship Type="http://schemas.openxmlformats.org/officeDocument/2006/relationships/slide" Target="/ppt/slides/slide1.xml" Id="Raf096dbd26e14526" /><Relationship Type="http://schemas.openxmlformats.org/officeDocument/2006/relationships/notesMaster" Target="/ppt/notesMasters/notesMaster1.xml" Id="R940abdbb1b3e48fb" /></Relationships>
</file>

<file path=ppt\notesSlides\_rels\notesSlide10.xml.rels>&#65279;<?xml version="1.0" encoding="utf-8"?><Relationships xmlns="http://schemas.openxmlformats.org/package/2006/relationships"><Relationship Type="http://schemas.openxmlformats.org/officeDocument/2006/relationships/slide" Target="/ppt/slides/slide10.xml" Id="R78fff7dfc01d4f2a" /><Relationship Type="http://schemas.openxmlformats.org/officeDocument/2006/relationships/notesMaster" Target="/ppt/notesMasters/notesMaster1.xml" Id="R110be0cdf3694081" /></Relationships>
</file>

<file path=ppt\notesSlides\_rels\notesSlide11.xml.rels>&#65279;<?xml version="1.0" encoding="utf-8"?><Relationships xmlns="http://schemas.openxmlformats.org/package/2006/relationships"><Relationship Type="http://schemas.openxmlformats.org/officeDocument/2006/relationships/slide" Target="/ppt/slides/slide11.xml" Id="Re750fbe793bf4c4f" /><Relationship Type="http://schemas.openxmlformats.org/officeDocument/2006/relationships/notesMaster" Target="/ppt/notesMasters/notesMaster1.xml" Id="Rff5db230d3b14a8c" /></Relationships>
</file>

<file path=ppt\notesSlides\_rels\notesSlide12.xml.rels>&#65279;<?xml version="1.0" encoding="utf-8"?><Relationships xmlns="http://schemas.openxmlformats.org/package/2006/relationships"><Relationship Type="http://schemas.openxmlformats.org/officeDocument/2006/relationships/slide" Target="/ppt/slides/slide12.xml" Id="R1c06033e9a8647c6" /><Relationship Type="http://schemas.openxmlformats.org/officeDocument/2006/relationships/notesMaster" Target="/ppt/notesMasters/notesMaster1.xml" Id="Rd5b43751293740da" /></Relationships>
</file>

<file path=ppt\notesSlides\_rels\notesSlide13.xml.rels>&#65279;<?xml version="1.0" encoding="utf-8"?><Relationships xmlns="http://schemas.openxmlformats.org/package/2006/relationships"><Relationship Type="http://schemas.openxmlformats.org/officeDocument/2006/relationships/slide" Target="/ppt/slides/slide13.xml" Id="R213121899802462a" /><Relationship Type="http://schemas.openxmlformats.org/officeDocument/2006/relationships/notesMaster" Target="/ppt/notesMasters/notesMaster1.xml" Id="R6ee75d3f658944f6" /></Relationships>
</file>

<file path=ppt\notesSlides\_rels\notesSlide14.xml.rels>&#65279;<?xml version="1.0" encoding="utf-8"?><Relationships xmlns="http://schemas.openxmlformats.org/package/2006/relationships"><Relationship Type="http://schemas.openxmlformats.org/officeDocument/2006/relationships/slide" Target="/ppt/slides/slide14.xml" Id="R3df6ca34157b494d" /><Relationship Type="http://schemas.openxmlformats.org/officeDocument/2006/relationships/notesMaster" Target="/ppt/notesMasters/notesMaster1.xml" Id="Rddb087f24fb6469b" /></Relationships>
</file>

<file path=ppt\notesSlides\_rels\notesSlide15.xml.rels>&#65279;<?xml version="1.0" encoding="utf-8"?><Relationships xmlns="http://schemas.openxmlformats.org/package/2006/relationships"><Relationship Type="http://schemas.openxmlformats.org/officeDocument/2006/relationships/slide" Target="/ppt/slides/slide15.xml" Id="Rea4ef8f538f7493d" /><Relationship Type="http://schemas.openxmlformats.org/officeDocument/2006/relationships/notesMaster" Target="/ppt/notesMasters/notesMaster1.xml" Id="R4eaf768084814457" /></Relationships>
</file>

<file path=ppt\notesSlides\_rels\notesSlide16.xml.rels>&#65279;<?xml version="1.0" encoding="utf-8"?><Relationships xmlns="http://schemas.openxmlformats.org/package/2006/relationships"><Relationship Type="http://schemas.openxmlformats.org/officeDocument/2006/relationships/slide" Target="/ppt/slides/slide16.xml" Id="R30344012adff4f08" /><Relationship Type="http://schemas.openxmlformats.org/officeDocument/2006/relationships/notesMaster" Target="/ppt/notesMasters/notesMaster1.xml" Id="R45246af1d33442f0" /></Relationships>
</file>

<file path=ppt\notesSlides\_rels\notesSlide17.xml.rels>&#65279;<?xml version="1.0" encoding="utf-8"?><Relationships xmlns="http://schemas.openxmlformats.org/package/2006/relationships"><Relationship Type="http://schemas.openxmlformats.org/officeDocument/2006/relationships/slide" Target="/ppt/slides/slide17.xml" Id="R982b42dfb33842f2" /><Relationship Type="http://schemas.openxmlformats.org/officeDocument/2006/relationships/notesMaster" Target="/ppt/notesMasters/notesMaster1.xml" Id="Ra14f859947954f17" /></Relationships>
</file>

<file path=ppt\notesSlides\_rels\notesSlide18.xml.rels>&#65279;<?xml version="1.0" encoding="utf-8"?><Relationships xmlns="http://schemas.openxmlformats.org/package/2006/relationships"><Relationship Type="http://schemas.openxmlformats.org/officeDocument/2006/relationships/slide" Target="/ppt/slides/slide18.xml" Id="Re6576caee91948b0" /><Relationship Type="http://schemas.openxmlformats.org/officeDocument/2006/relationships/notesMaster" Target="/ppt/notesMasters/notesMaster1.xml" Id="R4fbac93f70224260" /></Relationships>
</file>

<file path=ppt\notesSlides\_rels\notesSlide19.xml.rels>&#65279;<?xml version="1.0" encoding="utf-8"?><Relationships xmlns="http://schemas.openxmlformats.org/package/2006/relationships"><Relationship Type="http://schemas.openxmlformats.org/officeDocument/2006/relationships/slide" Target="/ppt/slides/slide19.xml" Id="R3471b2f8ff5a4021" /><Relationship Type="http://schemas.openxmlformats.org/officeDocument/2006/relationships/notesMaster" Target="/ppt/notesMasters/notesMaster1.xml" Id="Rd4b1668baef54f13" /></Relationships>
</file>

<file path=ppt\notesSlides\_rels\notesSlide2.xml.rels>&#65279;<?xml version="1.0" encoding="utf-8"?><Relationships xmlns="http://schemas.openxmlformats.org/package/2006/relationships"><Relationship Type="http://schemas.openxmlformats.org/officeDocument/2006/relationships/slide" Target="/ppt/slides/slide2.xml" Id="Ra5af3f9abd5847b0" /><Relationship Type="http://schemas.openxmlformats.org/officeDocument/2006/relationships/notesMaster" Target="/ppt/notesMasters/notesMaster1.xml" Id="R3d7c0ee9bfdb4cf3" /></Relationships>
</file>

<file path=ppt\notesSlides\_rels\notesSlide20.xml.rels>&#65279;<?xml version="1.0" encoding="utf-8"?><Relationships xmlns="http://schemas.openxmlformats.org/package/2006/relationships"><Relationship Type="http://schemas.openxmlformats.org/officeDocument/2006/relationships/slide" Target="/ppt/slides/slide20.xml" Id="Rce4f4366ed1e422d" /><Relationship Type="http://schemas.openxmlformats.org/officeDocument/2006/relationships/notesMaster" Target="/ppt/notesMasters/notesMaster1.xml" Id="Rf2dfd0599a7b46ec" /></Relationships>
</file>

<file path=ppt\notesSlides\_rels\notesSlide3.xml.rels>&#65279;<?xml version="1.0" encoding="utf-8"?><Relationships xmlns="http://schemas.openxmlformats.org/package/2006/relationships"><Relationship Type="http://schemas.openxmlformats.org/officeDocument/2006/relationships/slide" Target="/ppt/slides/slide3.xml" Id="Ra66ce827cccf40a6" /><Relationship Type="http://schemas.openxmlformats.org/officeDocument/2006/relationships/notesMaster" Target="/ppt/notesMasters/notesMaster1.xml" Id="Ra15decdd11984087" /></Relationships>
</file>

<file path=ppt\notesSlides\_rels\notesSlide4.xml.rels>&#65279;<?xml version="1.0" encoding="utf-8"?><Relationships xmlns="http://schemas.openxmlformats.org/package/2006/relationships"><Relationship Type="http://schemas.openxmlformats.org/officeDocument/2006/relationships/slide" Target="/ppt/slides/slide4.xml" Id="R5d56fb78b1e54885" /><Relationship Type="http://schemas.openxmlformats.org/officeDocument/2006/relationships/notesMaster" Target="/ppt/notesMasters/notesMaster1.xml" Id="Re3a65d8ddf4e4424" /></Relationships>
</file>

<file path=ppt\notesSlides\_rels\notesSlide5.xml.rels>&#65279;<?xml version="1.0" encoding="utf-8"?><Relationships xmlns="http://schemas.openxmlformats.org/package/2006/relationships"><Relationship Type="http://schemas.openxmlformats.org/officeDocument/2006/relationships/slide" Target="/ppt/slides/slide5.xml" Id="R07af9e4046ee4f64" /><Relationship Type="http://schemas.openxmlformats.org/officeDocument/2006/relationships/notesMaster" Target="/ppt/notesMasters/notesMaster1.xml" Id="R9246dc562b8f4ffa" /></Relationships>
</file>

<file path=ppt\notesSlides\_rels\notesSlide6.xml.rels>&#65279;<?xml version="1.0" encoding="utf-8"?><Relationships xmlns="http://schemas.openxmlformats.org/package/2006/relationships"><Relationship Type="http://schemas.openxmlformats.org/officeDocument/2006/relationships/slide" Target="/ppt/slides/slide6.xml" Id="R9b7eca41fd1b412c" /><Relationship Type="http://schemas.openxmlformats.org/officeDocument/2006/relationships/notesMaster" Target="/ppt/notesMasters/notesMaster1.xml" Id="R58c40c8aff384135" /></Relationships>
</file>

<file path=ppt\notesSlides\_rels\notesSlide7.xml.rels>&#65279;<?xml version="1.0" encoding="utf-8"?><Relationships xmlns="http://schemas.openxmlformats.org/package/2006/relationships"><Relationship Type="http://schemas.openxmlformats.org/officeDocument/2006/relationships/slide" Target="/ppt/slides/slide7.xml" Id="Rcba2c5bd577d4ed1" /><Relationship Type="http://schemas.openxmlformats.org/officeDocument/2006/relationships/notesMaster" Target="/ppt/notesMasters/notesMaster1.xml" Id="R3d4965f42dbf4c9a" /></Relationships>
</file>

<file path=ppt\notesSlides\_rels\notesSlide8.xml.rels>&#65279;<?xml version="1.0" encoding="utf-8"?><Relationships xmlns="http://schemas.openxmlformats.org/package/2006/relationships"><Relationship Type="http://schemas.openxmlformats.org/officeDocument/2006/relationships/slide" Target="/ppt/slides/slide8.xml" Id="R2c7db18663cc444d" /><Relationship Type="http://schemas.openxmlformats.org/officeDocument/2006/relationships/notesMaster" Target="/ppt/notesMasters/notesMaster1.xml" Id="R9adc76ccaa7f44c5" /></Relationships>
</file>

<file path=ppt\notesSlides\_rels\notesSlide9.xml.rels>&#65279;<?xml version="1.0" encoding="utf-8"?><Relationships xmlns="http://schemas.openxmlformats.org/package/2006/relationships"><Relationship Type="http://schemas.openxmlformats.org/officeDocument/2006/relationships/slide" Target="/ppt/slides/slide9.xml" Id="Re941f0a5a3bf4205" /><Relationship Type="http://schemas.openxmlformats.org/officeDocument/2006/relationships/notesMaster" Target="/ppt/notesMasters/notesMaster1.xml" Id="R00ac140bfaaf4141" /></Relationships>
</file>

<file path=ppt\notesSlides\notesSlide1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\notesSlides\notesSlide10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\notesSlides\notesSlide11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\notesSlides\notesSlide12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\notesSlides\notesSlide13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\notesSlides\notesSlide14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\notesSlides\notesSlide15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\notesSlides\notesSlide16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\notesSlides\notesSlide17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\notesSlides\notesSlide18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\notesSlides\notesSlide19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\notesSlides\notesSlide2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\notesSlides\notesSlide20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\notesSlides\notesSlide3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\notesSlides\notesSlide4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\notesSlides\notesSlide5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\notesSlides\notesSlide6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\notesSlides\notesSlide7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\notesSlides\notesSlide8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\notesSlides\notesSlide9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\presProps.xml><?xml version="1.0" encoding="utf-8"?>
<p:presentationPr xmlns:p="http://schemas.openxmlformats.org/presentationml/2006/main">
  <p:extLst>
    <p:ext xmlns:p14="http://schemas.microsoft.com/office/powerpoint/2010/main" uri="{E76CE94A-603C-4142-B9EB-6D1370010A27}">
      <p14:discardImageEditData val="0"/>
    </p:ext>
    <p:ext xmlns:p14="http://schemas.microsoft.com/office/powerpoint/2010/main" uri="{D31A062A-798A-4329-ABDD-BBA856620510}">
      <p14:defaultImageDpi val="32767"/>
    </p:ext>
    <p:ext xmlns:p15="http://schemas.microsoft.com/office/powerpoint/2012/main" uri="{FD5EFAAD-0ECE-453E-9831-46B23BE46B34}">
      <p15:chartTrackingRefBased val="1"/>
    </p:ext>
  </p:extLst>
</p:presentationPr>
</file>

<file path=ppt\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fd39833bc72451c"/>
  </p:sldMasterIdLst>
  <p:notesMasterIdLst>
    <p:notesMasterId xmlns:r="http://schemas.openxmlformats.org/officeDocument/2006/relationships" r:id="R5cdc0fd61485481a"/>
  </p:notesMasterIdLst>
  <p:sldIdLst>
    <p:sldId xmlns:r="http://schemas.openxmlformats.org/officeDocument/2006/relationships" id="256" r:id="R0ed4b0ba70ce4e4c"/>
    <p:sldId xmlns:r="http://schemas.openxmlformats.org/officeDocument/2006/relationships" id="257" r:id="Re6c139fb0aa74cff"/>
    <p:sldId xmlns:r="http://schemas.openxmlformats.org/officeDocument/2006/relationships" id="258" r:id="R23c8b51f0b13442e"/>
    <p:sldId xmlns:r="http://schemas.openxmlformats.org/officeDocument/2006/relationships" id="259" r:id="R11a5059c94cc4e8f"/>
    <p:sldId xmlns:r="http://schemas.openxmlformats.org/officeDocument/2006/relationships" id="260" r:id="Rc3f2f18a13ac4deb"/>
    <p:sldId xmlns:r="http://schemas.openxmlformats.org/officeDocument/2006/relationships" id="261" r:id="R64c4f94427ea4979"/>
    <p:sldId xmlns:r="http://schemas.openxmlformats.org/officeDocument/2006/relationships" id="262" r:id="Rdad4743e58e241de"/>
    <p:sldId xmlns:r="http://schemas.openxmlformats.org/officeDocument/2006/relationships" id="263" r:id="R911283423d7f48a2"/>
    <p:sldId xmlns:r="http://schemas.openxmlformats.org/officeDocument/2006/relationships" id="264" r:id="R8318d49b3c244677"/>
    <p:sldId xmlns:r="http://schemas.openxmlformats.org/officeDocument/2006/relationships" id="265" r:id="R628724bca2af44f9"/>
    <p:sldId xmlns:r="http://schemas.openxmlformats.org/officeDocument/2006/relationships" id="266" r:id="Rdb9f40e6bf6d47b9"/>
    <p:sldId xmlns:r="http://schemas.openxmlformats.org/officeDocument/2006/relationships" id="267" r:id="R34d73744b1204341"/>
    <p:sldId xmlns:r="http://schemas.openxmlformats.org/officeDocument/2006/relationships" id="268" r:id="R33796478cba2496b"/>
    <p:sldId xmlns:r="http://schemas.openxmlformats.org/officeDocument/2006/relationships" id="269" r:id="Rddddbc0b5b274e29"/>
    <p:sldId xmlns:r="http://schemas.openxmlformats.org/officeDocument/2006/relationships" id="270" r:id="R12f78df0e2224d30"/>
    <p:sldId xmlns:r="http://schemas.openxmlformats.org/officeDocument/2006/relationships" id="271" r:id="R82c874b3db5649ff"/>
    <p:sldId xmlns:r="http://schemas.openxmlformats.org/officeDocument/2006/relationships" id="272" r:id="R4886776d3c674508"/>
    <p:sldId xmlns:r="http://schemas.openxmlformats.org/officeDocument/2006/relationships" id="273" r:id="Re94355f7c10f4192"/>
    <p:sldId xmlns:r="http://schemas.openxmlformats.org/officeDocument/2006/relationships" id="274" r:id="Rbe105cb715444e42"/>
    <p:sldId xmlns:r="http://schemas.openxmlformats.org/officeDocument/2006/relationships" id="275" r:id="R74fc22f207b74c09"/>
  </p:sldIdLst>
  <p:sldSz cx="12192000" cy="6858000"/>
  <p:notesSz cx="6858000" cy="9144000"/>
  <p:defaultTextStyle>
    <a:defPPr xmlns:a="http://schemas.openxmlformats.org/drawingml/2006/main">
      <a:defRPr lang="en-US"/>
    </a:defPPr>
    <a:lvl1pPr xmlns:a="http://schemas.openxmlformats.org/drawingml/2006/main" marL="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1pPr>
    <a:lvl2pPr xmlns:a="http://schemas.openxmlformats.org/drawingml/2006/main" marL="457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2pPr>
    <a:lvl3pPr xmlns:a="http://schemas.openxmlformats.org/drawingml/2006/main" marL="914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3pPr>
    <a:lvl4pPr xmlns:a="http://schemas.openxmlformats.org/drawingml/2006/main" marL="1371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4pPr>
    <a:lvl5pPr xmlns:a="http://schemas.openxmlformats.org/drawingml/2006/main" marL="18288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5pPr>
    <a:lvl6pPr xmlns:a="http://schemas.openxmlformats.org/drawingml/2006/main" marL="22860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6pPr>
    <a:lvl7pPr xmlns:a="http://schemas.openxmlformats.org/drawingml/2006/main" marL="2743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7pPr>
    <a:lvl8pPr xmlns:a="http://schemas.openxmlformats.org/drawingml/2006/main" marL="3200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8pPr>
    <a:lvl9pPr xmlns:a="http://schemas.openxmlformats.org/drawingml/2006/main" marL="3657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\slideLayouts\_rels\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3d603abb88745f8" /></Relationships>
</file>

<file path=ppt\slideLayouts\slideLayout1.xml><?xml version="1.0" encoding="utf-8"?>
<p:sldLayout xmlns:p="http://schemas.openxmlformats.org/presentationml/2006/main" type="title">
  <p:cSld name="Title Slide"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</p:sldLayout>
</file>

<file path=ppt\slideMasters\_rels\slideMaster1.xml.rels>&#65279;<?xml version="1.0" encoding="utf-8"?><Relationships xmlns="http://schemas.openxmlformats.org/package/2006/relationships"><Relationship Type="http://schemas.openxmlformats.org/officeDocument/2006/relationships/theme" Target="/ppt/slideMasters/theme/theme2.xml" Id="R7a4344b7fa2b4cca" /><Relationship Type="http://schemas.openxmlformats.org/officeDocument/2006/relationships/slideLayout" Target="/ppt/slideLayouts/slideLayout1.xml" Id="Rf84f6c85fc2c421c" /></Relationships>
</file>

<file path=ppt\slideMasters\slideMaster1.xml><?xml version="1.0" encoding="utf-8"?>
<p:sldMaster xmlns:p="http://schemas.openxmlformats.org/presentationml/2006/main">
  <p:cSld name="Master"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84f6c85fc2c421c"/>
  </p:sldLayoutIdLst>
  <p:txStyles>
    <p:titleStyle>
      <a:lvl1pPr xmlns:a="http://schemas.openxmlformats.org/drawingml/2006/main" algn="l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lt"/>
          <a:cs typeface="+mj-lt"/>
        </a:defRPr>
      </a:lvl1pPr>
    </p:titleStyle>
    <p:bodyStyle>
      <a:lvl1pPr xmlns:a="http://schemas.openxmlformats.org/drawingml/2006/main" marL="228600" indent="-228600" algn="l">
        <a:lnSpc>
          <a:spcPct val="90000"/>
        </a:lnSpc>
        <a:spcBef>
          <a:spcPts val="1000"/>
        </a:spcBef>
        <a:buChar char="•"/>
        <a:defRPr sz="2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685800" indent="-228600" algn="l">
        <a:lnSpc>
          <a:spcPct val="90000"/>
        </a:lnSpc>
        <a:spcBef>
          <a:spcPts val="500"/>
        </a:spcBef>
        <a:buChar char="•"/>
        <a:defRPr sz="24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1143000" indent="-228600" algn="l">
        <a:lnSpc>
          <a:spcPct val="90000"/>
        </a:lnSpc>
        <a:spcBef>
          <a:spcPts val="500"/>
        </a:spcBef>
        <a:buChar char="•"/>
        <a:defRPr sz="20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600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20574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5146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9718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4290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886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9pPr>
    </p:bodyStyle>
    <p:otherStyle>
      <a:lvl1pPr xmlns:a="http://schemas.openxmlformats.org/drawingml/2006/main" marL="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457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914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371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18288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2860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743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200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657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9pPr>
    </p:otherStyle>
  </p:txStyles>
</p:sldMaster>
</file>

<file path=ppt\slideMasters\theme\theme2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\slides\_rels\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e79240b2ad4561" /><Relationship Type="http://schemas.openxmlformats.org/officeDocument/2006/relationships/notesSlide" Target="/ppt/notesSlides/notesSlide1.xml" Id="R3c67c37ff9ff4e03" /></Relationships>
</file>

<file path=ppt\slides\_rels\slide10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407374dabd4150" /><Relationship Type="http://schemas.openxmlformats.org/officeDocument/2006/relationships/notesSlide" Target="/ppt/notesSlides/notesSlide10.xml" Id="R0be73a4c6d164263" /></Relationships>
</file>

<file path=ppt\slides\_rels\slide1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c63d4dad914c68" /><Relationship Type="http://schemas.openxmlformats.org/officeDocument/2006/relationships/notesSlide" Target="/ppt/notesSlides/notesSlide11.xml" Id="R225cda0b05b54dfb" /></Relationships>
</file>

<file path=ppt\slides\_rels\slide1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924c754edb41f9" /><Relationship Type="http://schemas.openxmlformats.org/officeDocument/2006/relationships/notesSlide" Target="/ppt/notesSlides/notesSlide12.xml" Id="R721d1a36a6274fcf" /></Relationships>
</file>

<file path=ppt\slides\_rels\slide1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4bd25f52544d8a" /><Relationship Type="http://schemas.openxmlformats.org/officeDocument/2006/relationships/notesSlide" Target="/ppt/notesSlides/notesSlide13.xml" Id="R768579b247d148dc" /></Relationships>
</file>

<file path=ppt\slides\_rels\slide1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c214016c6845cb" /><Relationship Type="http://schemas.openxmlformats.org/officeDocument/2006/relationships/notesSlide" Target="/ppt/notesSlides/notesSlide14.xml" Id="R6837a644f1154a0d" /></Relationships>
</file>

<file path=ppt\slides\_rels\slide1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951889c9ef4df3" /><Relationship Type="http://schemas.openxmlformats.org/officeDocument/2006/relationships/notesSlide" Target="/ppt/notesSlides/notesSlide15.xml" Id="Rb110da8579dd4d77" /></Relationships>
</file>

<file path=ppt\slides\_rels\slide1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79b74762d84c90" /><Relationship Type="http://schemas.openxmlformats.org/officeDocument/2006/relationships/notesSlide" Target="/ppt/notesSlides/notesSlide16.xml" Id="R10451d0b9d0445bb" /></Relationships>
</file>

<file path=ppt\slides\_rels\slide1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146ec05e044e93" /><Relationship Type="http://schemas.openxmlformats.org/officeDocument/2006/relationships/notesSlide" Target="/ppt/notesSlides/notesSlide17.xml" Id="R178d4100113b44d0" /></Relationships>
</file>

<file path=ppt\slides\_rels\slide18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44a93aa20f4d76" /><Relationship Type="http://schemas.openxmlformats.org/officeDocument/2006/relationships/notesSlide" Target="/ppt/notesSlides/notesSlide18.xml" Id="R6a3b80b0a47b4c0d" /></Relationships>
</file>

<file path=ppt\slides\_rels\slide19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0739d29dc6488a" /><Relationship Type="http://schemas.openxmlformats.org/officeDocument/2006/relationships/notesSlide" Target="/ppt/notesSlides/notesSlide19.xml" Id="R5cfdacf591ff44b8" /></Relationships>
</file>

<file path=ppt\slides\_rels\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2d31bfd94d4edc" /><Relationship Type="http://schemas.openxmlformats.org/officeDocument/2006/relationships/notesSlide" Target="/ppt/notesSlides/notesSlide2.xml" Id="R086ed392c5964895" /></Relationships>
</file>

<file path=ppt\slides\_rels\slide20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f775d25366412d" /><Relationship Type="http://schemas.openxmlformats.org/officeDocument/2006/relationships/notesSlide" Target="/ppt/notesSlides/notesSlide20.xml" Id="Re45e8678b1c04ac2" /></Relationships>
</file>

<file path=ppt\slides\_rels\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0e7be643f44fca" /><Relationship Type="http://schemas.openxmlformats.org/officeDocument/2006/relationships/notesSlide" Target="/ppt/notesSlides/notesSlide3.xml" Id="Re83fe2acf85b41ed" /></Relationships>
</file>

<file path=ppt\slides\_rels\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93b567009042bb" /><Relationship Type="http://schemas.openxmlformats.org/officeDocument/2006/relationships/notesSlide" Target="/ppt/notesSlides/notesSlide4.xml" Id="Rec9c666a05af44f2" /></Relationships>
</file>

<file path=ppt\slides\_rels\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c95201c6bb47dd" /><Relationship Type="http://schemas.openxmlformats.org/officeDocument/2006/relationships/notesSlide" Target="/ppt/notesSlides/notesSlide5.xml" Id="R17980aa36c5248ef" /></Relationships>
</file>

<file path=ppt\slides\_rels\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1a439cd3d04006" /><Relationship Type="http://schemas.openxmlformats.org/officeDocument/2006/relationships/notesSlide" Target="/ppt/notesSlides/notesSlide6.xml" Id="R3d29ad1d9af442f6" /></Relationships>
</file>

<file path=ppt\slides\_rels\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cd98e0904e46f1" /><Relationship Type="http://schemas.openxmlformats.org/officeDocument/2006/relationships/notesSlide" Target="/ppt/notesSlides/notesSlide7.xml" Id="R7b5fe944874e45df" /></Relationships>
</file>

<file path=ppt\slides\_rels\slide8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9a36f4607846d1" /><Relationship Type="http://schemas.openxmlformats.org/officeDocument/2006/relationships/notesSlide" Target="/ppt/notesSlides/notesSlide8.xml" Id="Rb6a3b87981a54708" /></Relationships>
</file>

<file path=ppt\slides\_rels\slide9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e60dd77a8b46ab" /><Relationship Type="http://schemas.openxmlformats.org/officeDocument/2006/relationships/notesSlide" Target="/ppt/notesSlides/notesSlide9.xml" Id="R72a64344d2f64af8" /></Relationships>
</file>

<file path=ppt\slides\slide1.xml><?xml version="1.0" encoding="utf-8"?>
<p:sld xmlns:p="http://schemas.openxmlformats.org/presentationml/2006/main">
  <p:cSld>
    <p:bg>
      <p:bgPr>
        <a:solidFill xmlns:a="http://schemas.openxmlformats.org/drawingml/2006/main">
          <a:srgbClr val="F4F6F8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52BA6B55-6995-4DED-A505-DF3FF71B9B4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876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0F2D52"/>
            </a:solidFill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3413266C-2C31-4031-AD20-61C10F51D4D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171450"/>
            <a:ext cx="26670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Ege Advisory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8A96B8B0-A22C-4312-A322-9490037D7A2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476250"/>
            <a:ext cx="2476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750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STRATEGY &amp; OPERATIONS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3C44BE3F-E843-4F75-A45B-39B950C0AE5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190500"/>
            <a:ext cx="7429500" cy="247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Teknik Yatırım ve Tesis Kurulumu Temelleri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62438B70-E248-4D4E-80FE-01E35249348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495300"/>
            <a:ext cx="7429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825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Katılımcı E�xitim Notu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63EB293A-2A78-4ACC-A48F-B0795D19FFB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1390650"/>
            <a:ext cx="6096000" cy="1028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30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30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Teknik Yatırım ve Tesis Kurulumu Temelleri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11586375-3C8E-4125-9642-179EC31843E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609850"/>
            <a:ext cx="6096000" cy="781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650">
                <a:solidFill>
                  <a:srgbClr val="00B8B0"/>
                </a:solidFill>
                <a:latin typeface="Arial"/>
                <a:ea typeface="Arial"/>
                <a:cs typeface="Arial"/>
              </a:defRPr>
            </a:pPr>
            <a:r>
              <a:rPr sz="1650" b="1">
                <a:solidFill>
                  <a:srgbClr val="00B8B0"/>
                </a:solidFill>
                <a:latin typeface="Arial"/>
                <a:ea typeface="Arial"/>
                <a:cs typeface="Arial"/>
              </a:rPr>
              <a:t>Temel seviye, bir sanayi yatırımının neden, nasıl ve hangi ana a�xamalarla yönetildi�xini ö�xretir; proje dilini ve ilk kontrol ba�xlıklarını kurar.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A88169A9-0921-4382-9D44-8ED132C1652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657600"/>
            <a:ext cx="5905500" cy="1943100"/>
          </a:xfrm>
          <a:prstGeom xmlns:a="http://schemas.openxmlformats.org/drawingml/2006/main" prst="roundRect">
            <a:avLst>
              <a:gd name="adj" fmla="val 11765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35593438-B34D-44EE-B79D-D5B6D161F07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4000500"/>
            <a:ext cx="5048250" cy="12382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350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Teknik yatırım kararının ana mantı�xını ve kapsamını do�xru tanımlamak</a:t>
            </a:r>
          </a:p>
          <a:p xmlns:a="http://schemas.openxmlformats.org/drawingml/2006/main">
            <a:pPr algn="l">
              <a:defRPr sz="1350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Fizibilite, kapasite, yerle�xim, altyapı ve tedarik ba�xlıklarını birlikte okuyabilmek</a:t>
            </a:r>
          </a:p>
          <a:p xmlns:a="http://schemas.openxmlformats.org/drawingml/2006/main">
            <a:pPr algn="l">
              <a:defRPr sz="1350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Yatırımın ana fazlarını ve kritik geçi�x noktalarını ayırt edebilmek</a:t>
            </a:r>
          </a:p>
          <a:p xmlns:a="http://schemas.openxmlformats.org/drawingml/2006/main">
            <a:pPr algn="l">
              <a:defRPr sz="1350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İlk seviye risk ve kontrol ba�xlıklarıyla projeyi okumaya ba�xlayabilmek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E80C57AC-0667-45D7-A038-35E77E8EF4F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0" y="1466850"/>
            <a:ext cx="3429000" cy="4133850"/>
          </a:xfrm>
          <a:prstGeom xmlns:a="http://schemas.openxmlformats.org/drawingml/2006/main" prst="roundRect">
            <a:avLst>
              <a:gd name="adj" fmla="val 7778"/>
            </a:avLst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0F2D52"/>
            </a:solidFill>
          </a:ln>
        </p:spPr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7D229B47-D6C4-4315-B59F-5B90DE789CD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001250" y="1466850"/>
            <a:ext cx="1238250" cy="4133850"/>
          </a:xfrm>
          <a:prstGeom xmlns:a="http://schemas.openxmlformats.org/drawingml/2006/main" prst="roundRect">
            <a:avLst>
              <a:gd name="adj" fmla="val 21538"/>
            </a:avLst>
          </a:prstGeom>
          <a:solidFill xmlns:a="http://schemas.openxmlformats.org/drawingml/2006/main">
            <a:srgbClr val="D9534F"/>
          </a:solidFill>
          <a:ln xmlns:a="http://schemas.openxmlformats.org/drawingml/2006/main" w="0">
            <a:solidFill>
              <a:srgbClr val="D9534F"/>
            </a:solidFill>
          </a:ln>
        </p:spPr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6DED7E54-DC37-4FDF-9BB1-0C7A0975534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53400" y="2038350"/>
            <a:ext cx="20955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5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5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Bu e�xitim notu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5D1CC8FE-60E3-439A-88F6-338291CED1E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53400" y="2514600"/>
            <a:ext cx="2019300" cy="20002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EAF2F7"/>
                </a:solidFill>
                <a:latin typeface="Arial"/>
                <a:ea typeface="Arial"/>
                <a:cs typeface="Arial"/>
              </a:defRPr>
            </a:pPr>
            <a:r>
              <a:t>⬢ Katılımcıya yöntem ö�xretmek için hazırlanmı�xtır</a:t>
            </a:r>
          </a:p>
          <a:p xmlns:a="http://schemas.openxmlformats.org/drawingml/2006/main">
            <a:pPr algn="l">
              <a:defRPr sz="1200">
                <a:solidFill>
                  <a:srgbClr val="EAF2F7"/>
                </a:solidFill>
                <a:latin typeface="Arial"/>
                <a:ea typeface="Arial"/>
                <a:cs typeface="Arial"/>
              </a:defRPr>
            </a:pPr>
            <a:r>
              <a:t>⬢ Araçları tek tek tanımlar ve kullanım mantı�xını açıklar</a:t>
            </a:r>
          </a:p>
          <a:p xmlns:a="http://schemas.openxmlformats.org/drawingml/2006/main">
            <a:pPr algn="l">
              <a:defRPr sz="1200">
                <a:solidFill>
                  <a:srgbClr val="EAF2F7"/>
                </a:solidFill>
                <a:latin typeface="Arial"/>
                <a:ea typeface="Arial"/>
                <a:cs typeface="Arial"/>
              </a:defRPr>
            </a:pPr>
            <a:r>
              <a:t>⬢ Sahaya uygulanabilir kontrol listeleri içerir</a:t>
            </a:r>
          </a:p>
          <a:p xmlns:a="http://schemas.openxmlformats.org/drawingml/2006/main">
            <a:pPr algn="l">
              <a:defRPr sz="1200">
                <a:solidFill>
                  <a:srgbClr val="EAF2F7"/>
                </a:solidFill>
                <a:latin typeface="Arial"/>
                <a:ea typeface="Arial"/>
                <a:cs typeface="Arial"/>
              </a:defRPr>
            </a:pPr>
            <a:r>
              <a:t>⬢ Bir üst seviyeye geçmeden önce referans not olarak kullanılabilir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3D9AE3B0-A1BF-407B-AA71-D02C71BB4E8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6250" y="6515100"/>
            <a:ext cx="112395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E2EA"/>
          </a:solidFill>
          <a:ln xmlns:a="http://schemas.openxmlformats.org/drawingml/2006/main" w="0">
            <a:solidFill>
              <a:srgbClr val="D9E2EA"/>
            </a:solidFill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26AE2D70-C4CB-4DB7-9062-D579D5A9FFB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6572250"/>
            <a:ext cx="40005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Teknik Yatırım ve Tesis Kurulumu Temelleri / Katılımcı e�xitim notu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FED4D194-C605-4A53-9FE8-2EFBFC18E6C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53750" y="6572250"/>
            <a:ext cx="3810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r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1100211944"/>
      </p:ext>
    </p:extLst>
  </p:cSld>
</p:sld>
</file>

<file path=ppt\slides\slide10.xml><?xml version="1.0" encoding="utf-8"?>
<p:sld xmlns:p="http://schemas.openxmlformats.org/presentationml/2006/main">
  <p:cSld>
    <p:bg>
      <p:bgPr>
        <a:solidFill xmlns:a="http://schemas.openxmlformats.org/drawingml/2006/main">
          <a:srgbClr val="F4F6F8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8E17C422-74D6-4CFA-859A-23E31A5DBC1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876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0F2D52"/>
            </a:solidFill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45B80632-3558-44E8-91D8-17D253BE2EC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171450"/>
            <a:ext cx="26670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Ege Advisory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168B867E-E705-40EE-9FA2-6931307430A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476250"/>
            <a:ext cx="2476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750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STRATEGY &amp; OPERATIONS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DE77C7F9-41B6-476C-8CC3-765401312FC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190500"/>
            <a:ext cx="7429500" cy="247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Teknik Yatırım ve Tesis Kurulumu Temelleri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A1590487-4F7A-47A7-B436-2A586C550D3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495300"/>
            <a:ext cx="7429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825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Altyapı gereksinimleri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5BD52D50-8882-4E15-80CC-8A2D7FF0B33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1200150"/>
            <a:ext cx="72390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22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22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Altyapı gereksinimleri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D3E0E0CF-F3B4-45EC-ACEE-73E2BAF4A52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1676400"/>
            <a:ext cx="81915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Teknik yatırımda birçok gecikme, makinenin kendisinden de�xil altyapı hazırlı�xının eksik tanımlanmasından do�xar.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E84289E4-0D27-4A18-AC59-E38EE0B392E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2209800"/>
            <a:ext cx="10572750" cy="1066800"/>
          </a:xfrm>
          <a:prstGeom xmlns:a="http://schemas.openxmlformats.org/drawingml/2006/main" prst="roundRect">
            <a:avLst>
              <a:gd name="adj" fmla="val 16071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8A7E2E58-B7B9-45BA-B876-77A0275C206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14400" y="2419350"/>
            <a:ext cx="22860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3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3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Enerji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FEB75822-F74D-4951-8847-899EE65DCD4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143250" y="2381250"/>
            <a:ext cx="7620000" cy="723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Elektrik yükü</a:t>
            </a:r>
          </a:p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Pano ve kablolama ihtiyacı</a:t>
            </a:r>
          </a:p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Yedekleme ve güvenlik gereksinimleri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38217892-53EA-4F51-98B3-FC05664FFD0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3486150"/>
            <a:ext cx="10572750" cy="1066800"/>
          </a:xfrm>
          <a:prstGeom xmlns:a="http://schemas.openxmlformats.org/drawingml/2006/main" prst="roundRect">
            <a:avLst>
              <a:gd name="adj" fmla="val 16071"/>
            </a:avLst>
          </a:prstGeom>
          <a:solidFill xmlns:a="http://schemas.openxmlformats.org/drawingml/2006/main">
            <a:srgbClr val="EAF0F6"/>
          </a:solidFill>
          <a:ln xmlns:a="http://schemas.openxmlformats.org/drawingml/2006/main" w="0">
            <a:solidFill>
              <a:srgbClr val="EAF0F6"/>
            </a:solidFill>
          </a:ln>
        </p:spPr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6453A797-1E52-43DB-BAAA-E714CBF150D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14400" y="3695700"/>
            <a:ext cx="22860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3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3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Yardımcı tesisler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97D743A0-256F-426A-B200-4AEA81A562B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143250" y="3657600"/>
            <a:ext cx="7620000" cy="723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Basınçlı hava</a:t>
            </a:r>
          </a:p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Su</a:t>
            </a:r>
          </a:p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Gaz</a:t>
            </a:r>
          </a:p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Vakum veya iklimlendirme ihtiyacı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C8517F50-903D-4E48-93ED-E8F519A9000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4762500"/>
            <a:ext cx="10572750" cy="1066800"/>
          </a:xfrm>
          <a:prstGeom xmlns:a="http://schemas.openxmlformats.org/drawingml/2006/main" prst="roundRect">
            <a:avLst>
              <a:gd name="adj" fmla="val 16071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9815B8B1-9C15-44C7-BCCD-D57A3E1CC71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14400" y="4972050"/>
            <a:ext cx="22860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3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3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Saha hazırlı�xı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CB517F4A-9F90-4F15-AA05-BF10E4B9AB0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143250" y="4933950"/>
            <a:ext cx="7620000" cy="723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Zemin uygunlu�xu</a:t>
            </a:r>
          </a:p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Temel veya ankraj ihtiyacı</a:t>
            </a:r>
          </a:p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Ta�xıma ve montaj eri�ximi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BA030FED-8B2A-4147-BA46-854CCE5415A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6250" y="6515100"/>
            <a:ext cx="112395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E2EA"/>
          </a:solidFill>
          <a:ln xmlns:a="http://schemas.openxmlformats.org/drawingml/2006/main" w="0">
            <a:solidFill>
              <a:srgbClr val="D9E2EA"/>
            </a:solidFill>
          </a:ln>
        </p:spPr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0F7838E8-615C-41A0-940F-3E8C7F07840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6572250"/>
            <a:ext cx="40005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Teknik Yatırım ve Tesis Kurulumu Temelleri / Katılımcı e�xitim notu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05B73808-5794-4F88-83CF-61FC13039ED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53750" y="6572250"/>
            <a:ext cx="3810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r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10</a:t>
            </a:r>
          </a:p>
        </p:txBody>
      </p:sp>
    </p:spTree>
    <p:extLst>
      <p:ext uri="{BB962C8B-B14F-4D97-AF65-F5344CB8AC3E}">
        <p14:creationId xmlns:p14="http://schemas.microsoft.com/office/powerpoint/2010/main" val="1465552076"/>
      </p:ext>
    </p:extLst>
  </p:cSld>
</p:sld>
</file>

<file path=ppt\slides\slide11.xml><?xml version="1.0" encoding="utf-8"?>
<p:sld xmlns:p="http://schemas.openxmlformats.org/presentationml/2006/main">
  <p:cSld>
    <p:bg>
      <p:bgPr>
        <a:solidFill xmlns:a="http://schemas.openxmlformats.org/drawingml/2006/main">
          <a:srgbClr val="FFFFFF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F5AB5FF4-FD5E-4438-8687-4560E881972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876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0F2D52"/>
            </a:solidFill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7338FD37-9D9D-41C4-A87F-679C5E7A6C6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171450"/>
            <a:ext cx="26670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Ege Advisory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23E2519E-6190-4CA3-9744-B0BC02CF429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476250"/>
            <a:ext cx="2476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750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STRATEGY &amp; OPERATIONS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73232013-4F95-4CC6-8503-4DB34AF601B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190500"/>
            <a:ext cx="7429500" cy="247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Teknik Yatırım ve Tesis Kurulumu Temelleri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36F4FD5A-3CF4-4E11-AB42-E2FBE15729C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495300"/>
            <a:ext cx="7429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825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Tedarikçi seçimine giri�x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2010DF5D-AD8A-431F-9639-2B8E369FA99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1200150"/>
            <a:ext cx="72390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22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22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Tedarikçi seçimine giri�x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A24CE462-919B-4BB0-AB1E-014F75A3C8A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1676400"/>
            <a:ext cx="81915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Do�xru tedarikçi seçimi, yalnızca fiyat de�xil teknik uygunluk, servis deste�xi ve devreye alma güveni üzerinden yapılır.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32B4AF8E-BF29-40BF-87C7-89F4E53A4D5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2266950"/>
            <a:ext cx="5105400" cy="3619500"/>
          </a:xfrm>
          <a:prstGeom xmlns:a="http://schemas.openxmlformats.org/drawingml/2006/main" prst="roundRect">
            <a:avLst>
              <a:gd name="adj" fmla="val 6316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962CD049-2F9B-49AC-B060-DB7AF86784E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34100" y="2266950"/>
            <a:ext cx="5105400" cy="3619500"/>
          </a:xfrm>
          <a:prstGeom xmlns:a="http://schemas.openxmlformats.org/drawingml/2006/main" prst="roundRect">
            <a:avLst>
              <a:gd name="adj" fmla="val 6316"/>
            </a:avLst>
          </a:prstGeom>
          <a:solidFill xmlns:a="http://schemas.openxmlformats.org/drawingml/2006/main">
            <a:srgbClr val="EAF0F6"/>
          </a:solidFill>
          <a:ln xmlns:a="http://schemas.openxmlformats.org/drawingml/2006/main" w="0">
            <a:solidFill>
              <a:srgbClr val="EAF0F6"/>
            </a:solidFill>
          </a:ln>
        </p:spPr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DF9BAABC-B4B3-4028-A8C4-C59A0172332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2609850"/>
            <a:ext cx="32385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5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5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Bakılan kriterler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A84B26C6-3C38-4BF2-AD3C-89ADAD7FA7F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3067050"/>
            <a:ext cx="4095750" cy="23812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Teknik uygunluk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Referans ve sektör deneyimi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Teslim süresi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Servis ve yedek parça deste�xi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F815F145-B96C-404C-9FAD-CBE5F6719A4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38900" y="2609850"/>
            <a:ext cx="32385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5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5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Riskli seçim davranı�xı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7B3BA0D9-B808-49E7-9DC0-E7F5459A38E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38900" y="3067050"/>
            <a:ext cx="4095750" cy="23812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Teklif metnini teknik �xartname yerine koymak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Garanti ve SAT/FAT kapsamını yazmamak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Kurulum sorumluluklarını belirsiz bırakmak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İlk yatırım maliyetine a�xırı odaklanmak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38EB6974-11D2-49C2-9CD7-0C82771E961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6250" y="6515100"/>
            <a:ext cx="112395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E2EA"/>
          </a:solidFill>
          <a:ln xmlns:a="http://schemas.openxmlformats.org/drawingml/2006/main" w="0">
            <a:solidFill>
              <a:srgbClr val="D9E2EA"/>
            </a:solidFill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AC0CB6E9-0DD7-4849-ACEB-3B3FC5DE423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6572250"/>
            <a:ext cx="40005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Teknik Yatırım ve Tesis Kurulumu Temelleri / Katılımcı e�xitim notu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505AE756-47AD-4849-B4FE-69DF40F92F7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53750" y="6572250"/>
            <a:ext cx="3810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r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11</a:t>
            </a:r>
          </a:p>
        </p:txBody>
      </p:sp>
    </p:spTree>
    <p:extLst>
      <p:ext uri="{BB962C8B-B14F-4D97-AF65-F5344CB8AC3E}">
        <p14:creationId xmlns:p14="http://schemas.microsoft.com/office/powerpoint/2010/main" val="663576549"/>
      </p:ext>
    </p:extLst>
  </p:cSld>
</p:sld>
</file>

<file path=ppt\slides\slide12.xml><?xml version="1.0" encoding="utf-8"?>
<p:sld xmlns:p="http://schemas.openxmlformats.org/presentationml/2006/main">
  <p:cSld>
    <p:bg>
      <p:bgPr>
        <a:solidFill xmlns:a="http://schemas.openxmlformats.org/drawingml/2006/main">
          <a:srgbClr val="FFFFFF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72F2D3D8-02CE-45BF-BD0D-29C677AC8AB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876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0F2D52"/>
            </a:solidFill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C7837025-3A5A-4C56-8718-AFDEAC2752B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171450"/>
            <a:ext cx="26670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Ege Advisory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C522661A-C7B1-40E2-97B1-E6AD1BB589B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476250"/>
            <a:ext cx="2476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750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STRATEGY &amp; OPERATIONS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6F85AF9E-BED5-44F0-B1F4-6BCD22EEDDC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190500"/>
            <a:ext cx="7429500" cy="247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Teknik Yatırım ve Tesis Kurulumu Temelleri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F60E3DA5-654B-435C-AF53-8B744D66C41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495300"/>
            <a:ext cx="7429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825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Teknik �xartname neden kritik?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EFCF9A17-7D3D-416A-B3E7-F4985E40BCE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1200150"/>
            <a:ext cx="72390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22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22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Teknik �xartname neden kritik?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04F3F4F3-6634-4ECC-BCF3-4C86A7DE953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1676400"/>
            <a:ext cx="81915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Teknik �xartname, yatırımın beklentisini satıcıya aktaran ve yorum farkını azaltan temel belgedir.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2AB39FA6-3DDB-433C-89D3-E40C13614FF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2266950"/>
            <a:ext cx="5105400" cy="3619500"/>
          </a:xfrm>
          <a:prstGeom xmlns:a="http://schemas.openxmlformats.org/drawingml/2006/main" prst="roundRect">
            <a:avLst>
              <a:gd name="adj" fmla="val 6316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5E27DABF-914B-4968-AB33-DD004A08CA4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34100" y="2266950"/>
            <a:ext cx="5105400" cy="3619500"/>
          </a:xfrm>
          <a:prstGeom xmlns:a="http://schemas.openxmlformats.org/drawingml/2006/main" prst="roundRect">
            <a:avLst>
              <a:gd name="adj" fmla="val 6316"/>
            </a:avLst>
          </a:prstGeom>
          <a:solidFill xmlns:a="http://schemas.openxmlformats.org/drawingml/2006/main">
            <a:srgbClr val="FFE7CC"/>
          </a:solidFill>
          <a:ln xmlns:a="http://schemas.openxmlformats.org/drawingml/2006/main" w="0">
            <a:solidFill>
              <a:srgbClr val="FFE7CC"/>
            </a:solidFill>
          </a:ln>
        </p:spPr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FC59C1FF-3861-4CFD-BE2A-3E8D1D24D9B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2609850"/>
            <a:ext cx="32385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5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5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Şartnamede olmalı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D3246F40-4491-4769-921A-4D1F149C4A6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3067050"/>
            <a:ext cx="4095750" cy="23812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�Srün ve proses tanımı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Kapasite ve kalite hedefi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Altyapı ve entegrasyon beklentisi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Test ve kabul kriteri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EDD2A7EF-3CE4-4844-BC5E-1DB248E81F6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38900" y="2609850"/>
            <a:ext cx="32385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5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5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Eksik �xartname riski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A2ADCAAB-419D-4D73-BAFB-D4C7372A43B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38900" y="3067050"/>
            <a:ext cx="4095750" cy="23812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Teklifler kar�xıla�xtırılamaz hale gelir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Sonradan kapsam büyür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Tedarikçi farklı varsayımla ilerler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Devreye almada uyu�xmazlık çıkar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04D5E84C-FA42-438C-AD44-94182A56718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6250" y="6515100"/>
            <a:ext cx="112395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E2EA"/>
          </a:solidFill>
          <a:ln xmlns:a="http://schemas.openxmlformats.org/drawingml/2006/main" w="0">
            <a:solidFill>
              <a:srgbClr val="D9E2EA"/>
            </a:solidFill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DCFF4A70-3B1D-4989-A5ED-9FF8736461E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6572250"/>
            <a:ext cx="40005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Teknik Yatırım ve Tesis Kurulumu Temelleri / Katılımcı e�xitim notu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67A988C5-1F8C-4EF9-825B-9BE421A769C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53750" y="6572250"/>
            <a:ext cx="3810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r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12</a:t>
            </a:r>
          </a:p>
        </p:txBody>
      </p:sp>
    </p:spTree>
    <p:extLst>
      <p:ext uri="{BB962C8B-B14F-4D97-AF65-F5344CB8AC3E}">
        <p14:creationId xmlns:p14="http://schemas.microsoft.com/office/powerpoint/2010/main" val="550261919"/>
      </p:ext>
    </p:extLst>
  </p:cSld>
</p:sld>
</file>

<file path=ppt\slides\slide13.xml><?xml version="1.0" encoding="utf-8"?>
<p:sld xmlns:p="http://schemas.openxmlformats.org/presentationml/2006/main">
  <p:cSld>
    <p:bg>
      <p:bgPr>
        <a:solidFill xmlns:a="http://schemas.openxmlformats.org/drawingml/2006/main">
          <a:srgbClr val="F4F6F8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98C98220-0A96-44E6-A32B-9D0C520A17C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876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0F2D52"/>
            </a:solidFill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E7559BB5-A61B-4816-98B3-1F171F810BB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171450"/>
            <a:ext cx="26670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Ege Advisory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04D5C599-4772-4374-8951-2613EC1C7FB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476250"/>
            <a:ext cx="2476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750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STRATEGY &amp; OPERATIONS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26987CAF-9FAF-48BD-BF77-6F74AE0EFC8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190500"/>
            <a:ext cx="7429500" cy="247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Teknik Yatırım ve Tesis Kurulumu Temelleri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64DA0383-43A2-4F93-838B-5C7C4EAA56A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495300"/>
            <a:ext cx="7429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825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Kurulum öncesi kontrol listesi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2F28FDED-36E7-49CD-A492-4EBEFF010BE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1200150"/>
            <a:ext cx="72390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22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22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Kurulum öncesi kontrol listesi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ED79D884-C942-4EC0-B1D8-B077E35D148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1676400"/>
            <a:ext cx="81915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Makine sahaya gelmeden önce tamamlanması gereken hazırlıklar gecikme riskini ciddi biçimde azaltır.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AA8A7E8A-E7B0-4559-AF53-64336415E8D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2247900"/>
            <a:ext cx="10572750" cy="3429000"/>
          </a:xfrm>
          <a:prstGeom xmlns:a="http://schemas.openxmlformats.org/drawingml/2006/main" prst="roundRect">
            <a:avLst>
              <a:gd name="adj" fmla="val 6667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F411714D-034C-4257-A0F4-BE948E506D9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2647950"/>
            <a:ext cx="9334500" cy="2476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350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Saha ve zemin hazırlı�xı tamamlandı mı?</a:t>
            </a:r>
          </a:p>
          <a:p xmlns:a="http://schemas.openxmlformats.org/drawingml/2006/main">
            <a:pPr algn="l">
              <a:defRPr sz="1350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Enerji ve yardımcı tesis ba�xlantıları hazır mı?</a:t>
            </a:r>
          </a:p>
          <a:p xmlns:a="http://schemas.openxmlformats.org/drawingml/2006/main">
            <a:pPr algn="l">
              <a:defRPr sz="1350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Ta�xıma ve montaj eri�ximi net mi?</a:t>
            </a:r>
          </a:p>
          <a:p xmlns:a="http://schemas.openxmlformats.org/drawingml/2006/main">
            <a:pPr algn="l">
              <a:defRPr sz="1350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Teknik dokümanlar ve layout onaylandı mı?</a:t>
            </a:r>
          </a:p>
          <a:p xmlns:a="http://schemas.openxmlformats.org/drawingml/2006/main">
            <a:pPr algn="l">
              <a:defRPr sz="1350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Sorumluluk matrisi payla�xıldı mı?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4DD78B47-D4A5-418D-A9E4-D25B18E6E20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6250" y="6515100"/>
            <a:ext cx="112395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E2EA"/>
          </a:solidFill>
          <a:ln xmlns:a="http://schemas.openxmlformats.org/drawingml/2006/main" w="0">
            <a:solidFill>
              <a:srgbClr val="D9E2EA"/>
            </a:solidFill>
          </a:ln>
        </p:spPr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24002F39-03FC-4014-BCB1-F47EF31454B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6572250"/>
            <a:ext cx="40005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Teknik Yatırım ve Tesis Kurulumu Temelleri / Katılımcı e�xitim notu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99B7EF64-274B-4FA7-81BE-0ED5DA2FCB9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53750" y="6572250"/>
            <a:ext cx="3810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r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13</a:t>
            </a:r>
          </a:p>
        </p:txBody>
      </p:sp>
    </p:spTree>
    <p:extLst>
      <p:ext uri="{BB962C8B-B14F-4D97-AF65-F5344CB8AC3E}">
        <p14:creationId xmlns:p14="http://schemas.microsoft.com/office/powerpoint/2010/main" val="325636136"/>
      </p:ext>
    </p:extLst>
  </p:cSld>
</p:sld>
</file>

<file path=ppt\slides\slide14.xml><?xml version="1.0" encoding="utf-8"?>
<p:sld xmlns:p="http://schemas.openxmlformats.org/presentationml/2006/main">
  <p:cSld>
    <p:bg>
      <p:bgPr>
        <a:solidFill xmlns:a="http://schemas.openxmlformats.org/drawingml/2006/main">
          <a:srgbClr val="F4F6F8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87736102-E6F0-41EA-8AF5-46CC5F2E55C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876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0F2D52"/>
            </a:solidFill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328715BE-E24F-413C-A5B3-8183836EAF1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171450"/>
            <a:ext cx="26670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Ege Advisory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62896375-D117-4B85-8446-F5EB5C5C0DB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476250"/>
            <a:ext cx="2476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750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STRATEGY &amp; OPERATIONS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3E7B71B3-8F1B-4508-A881-E04284F87AA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190500"/>
            <a:ext cx="7429500" cy="247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Teknik Yatırım ve Tesis Kurulumu Temelleri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0CEE5339-99EB-49EB-87D6-3531D8447E3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495300"/>
            <a:ext cx="7429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825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Devreye alma mantı�xı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B841353F-D657-4746-8331-F78EF925348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1200150"/>
            <a:ext cx="72390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22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22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Devreye alma mantı�xı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D45A8204-B11E-47B5-A7C6-A9FFDB134A1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1676400"/>
            <a:ext cx="81915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Devreye alma, makinenin çalı�xması de�xil; hedeflenen performans ve güvenlik ko�xullarında do�xrulanmı�x �xekilde i�xletmeye alınmasıdır.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C462A57E-01B4-4D47-8CC8-4F98AB14A54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2209800"/>
            <a:ext cx="10572750" cy="1066800"/>
          </a:xfrm>
          <a:prstGeom xmlns:a="http://schemas.openxmlformats.org/drawingml/2006/main" prst="roundRect">
            <a:avLst>
              <a:gd name="adj" fmla="val 16071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17C8B1B8-D01D-4712-BEBD-E0992B824F2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14400" y="2419350"/>
            <a:ext cx="22860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3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3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Mekanik / elektrik tamamlama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190DBF6B-4E75-479F-A060-D5D7DE52F36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143250" y="2381250"/>
            <a:ext cx="7620000" cy="723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Kurulumun fiziksel olarak tamamlanması</a:t>
            </a:r>
          </a:p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Ba�xlantıların do�xrulanması</a:t>
            </a:r>
          </a:p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Güvenlik kontrolleri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35A81537-1647-495D-A2EC-4343A807FA4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3486150"/>
            <a:ext cx="10572750" cy="1066800"/>
          </a:xfrm>
          <a:prstGeom xmlns:a="http://schemas.openxmlformats.org/drawingml/2006/main" prst="roundRect">
            <a:avLst>
              <a:gd name="adj" fmla="val 16071"/>
            </a:avLst>
          </a:prstGeom>
          <a:solidFill xmlns:a="http://schemas.openxmlformats.org/drawingml/2006/main">
            <a:srgbClr val="EAF0F6"/>
          </a:solidFill>
          <a:ln xmlns:a="http://schemas.openxmlformats.org/drawingml/2006/main" w="0">
            <a:solidFill>
              <a:srgbClr val="EAF0F6"/>
            </a:solidFill>
          </a:ln>
        </p:spPr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703690E1-FD46-42EA-B510-53A68E82E93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14400" y="3695700"/>
            <a:ext cx="22860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3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3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Deneme ve ayar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C2F3E959-045B-483F-B6AB-3B570C1CFE0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143250" y="3657600"/>
            <a:ext cx="7620000" cy="723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Bo�xta çalı�xma</a:t>
            </a:r>
          </a:p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�Srünlü test</a:t>
            </a:r>
          </a:p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Kalite ve hız do�xrulaması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21705B32-2C30-4EE7-B1CF-F5292201AB3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4762500"/>
            <a:ext cx="10572750" cy="1066800"/>
          </a:xfrm>
          <a:prstGeom xmlns:a="http://schemas.openxmlformats.org/drawingml/2006/main" prst="roundRect">
            <a:avLst>
              <a:gd name="adj" fmla="val 16071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243AD0E2-D1E4-42EB-9E09-7FB9FBEC048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14400" y="4972050"/>
            <a:ext cx="22860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3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3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İ�xletmeye geçi�x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7204DE79-A6EF-448D-8FE1-A4822C8BA6A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143250" y="4933950"/>
            <a:ext cx="7620000" cy="723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Operatör e�xitimi</a:t>
            </a:r>
          </a:p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Bakım devri</a:t>
            </a:r>
          </a:p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İlk hafta destek planı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6B2308A8-8B21-4599-B968-FA88AAAD823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6250" y="6515100"/>
            <a:ext cx="112395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E2EA"/>
          </a:solidFill>
          <a:ln xmlns:a="http://schemas.openxmlformats.org/drawingml/2006/main" w="0">
            <a:solidFill>
              <a:srgbClr val="D9E2EA"/>
            </a:solidFill>
          </a:ln>
        </p:spPr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BA258778-C1E3-49DF-ACC4-7728C760D9B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6572250"/>
            <a:ext cx="40005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Teknik Yatırım ve Tesis Kurulumu Temelleri / Katılımcı e�xitim notu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A3FCB960-686D-48CD-8CF8-15C14037A1A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53750" y="6572250"/>
            <a:ext cx="3810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r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14</a:t>
            </a:r>
          </a:p>
        </p:txBody>
      </p:sp>
    </p:spTree>
    <p:extLst>
      <p:ext uri="{BB962C8B-B14F-4D97-AF65-F5344CB8AC3E}">
        <p14:creationId xmlns:p14="http://schemas.microsoft.com/office/powerpoint/2010/main" val="1471461319"/>
      </p:ext>
    </p:extLst>
  </p:cSld>
</p:sld>
</file>

<file path=ppt\slides\slide15.xml><?xml version="1.0" encoding="utf-8"?>
<p:sld xmlns:p="http://schemas.openxmlformats.org/presentationml/2006/main">
  <p:cSld>
    <p:bg>
      <p:bgPr>
        <a:solidFill xmlns:a="http://schemas.openxmlformats.org/drawingml/2006/main">
          <a:srgbClr val="FFFFFF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6DCA5482-B676-456B-85F5-F4204CBFD0F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876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0F2D52"/>
            </a:solidFill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E73BE15C-C95D-4F1B-AD8F-8349A322111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171450"/>
            <a:ext cx="26670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Ege Advisory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4AB0D644-6269-41FE-AD18-4539AD09775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476250"/>
            <a:ext cx="2476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750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STRATEGY &amp; OPERATIONS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ED6FD21E-E08B-4882-934E-194A7877C19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190500"/>
            <a:ext cx="7429500" cy="247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Teknik Yatırım ve Tesis Kurulumu Temelleri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4F6E5DB6-D87E-4A0C-BFFD-BFDD19B473D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495300"/>
            <a:ext cx="7429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825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Güvenlik ve risk bakı�xı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1B1E783A-482E-46AC-B897-379023E5FE1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1200150"/>
            <a:ext cx="72390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22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22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Güvenlik ve risk bakı�xı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746B933E-53C7-4ACF-8B3E-B68519396DA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1676400"/>
            <a:ext cx="81915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Yatırımın teknik ba�xarısı, güvenli i�xletme ko�xulu sa�xlanmadan tamamlanmı�x sayılmaz.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2F6FD308-A699-4584-A33E-9CD38E430D3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2266950"/>
            <a:ext cx="5105400" cy="3619500"/>
          </a:xfrm>
          <a:prstGeom xmlns:a="http://schemas.openxmlformats.org/drawingml/2006/main" prst="roundRect">
            <a:avLst>
              <a:gd name="adj" fmla="val 6316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062D63CB-1739-4FF1-8BDA-C55787C0350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34100" y="2266950"/>
            <a:ext cx="5105400" cy="3619500"/>
          </a:xfrm>
          <a:prstGeom xmlns:a="http://schemas.openxmlformats.org/drawingml/2006/main" prst="roundRect">
            <a:avLst>
              <a:gd name="adj" fmla="val 6316"/>
            </a:avLst>
          </a:prstGeom>
          <a:solidFill xmlns:a="http://schemas.openxmlformats.org/drawingml/2006/main">
            <a:srgbClr val="E4F2E9"/>
          </a:solidFill>
          <a:ln xmlns:a="http://schemas.openxmlformats.org/drawingml/2006/main" w="0">
            <a:solidFill>
              <a:srgbClr val="E4F2E9"/>
            </a:solidFill>
          </a:ln>
        </p:spPr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ED898559-66F6-4E4B-8762-CEC96A9DE21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2609850"/>
            <a:ext cx="32385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5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5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Temel risk ba�xlıkları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B877F6A6-7E92-4EEC-BAEE-993A3F5ED38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3067050"/>
            <a:ext cx="4095750" cy="23812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Mekanik sıkı�xma ve hareketli parça riski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Elektrik güvenli�xi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Ergonomi ve eri�xim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Yangın veya proses güvenli�xi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6EE90C59-B7FD-4D05-8520-8CE84318C18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38900" y="2609850"/>
            <a:ext cx="32385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5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5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Yönetim yakla�xımı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13EF01B9-7F6E-4DCE-B9A0-9CB3FA2F5AA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38900" y="3067050"/>
            <a:ext cx="4095750" cy="23812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Riskler tasarım a�xamasında görülmeli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Koruma ekipmandan sonra eklenmemeli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Operatör davranı�xı kadar tasarım da de�xerlendirilmelidir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Kabul kriteri güvenli�xi de içermelidir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0767FF05-9065-42EE-B16B-69C755C5E27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6250" y="6515100"/>
            <a:ext cx="112395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E2EA"/>
          </a:solidFill>
          <a:ln xmlns:a="http://schemas.openxmlformats.org/drawingml/2006/main" w="0">
            <a:solidFill>
              <a:srgbClr val="D9E2EA"/>
            </a:solidFill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02D6880F-D41D-47DB-8B18-5998169B621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6572250"/>
            <a:ext cx="40005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Teknik Yatırım ve Tesis Kurulumu Temelleri / Katılımcı e�xitim notu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E394DCD4-38B9-4BF3-926B-9822B804736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53750" y="6572250"/>
            <a:ext cx="3810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r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15</a:t>
            </a:r>
          </a:p>
        </p:txBody>
      </p:sp>
    </p:spTree>
    <p:extLst>
      <p:ext uri="{BB962C8B-B14F-4D97-AF65-F5344CB8AC3E}">
        <p14:creationId xmlns:p14="http://schemas.microsoft.com/office/powerpoint/2010/main" val="732940254"/>
      </p:ext>
    </p:extLst>
  </p:cSld>
</p:sld>
</file>

<file path=ppt\slides\slide16.xml><?xml version="1.0" encoding="utf-8"?><p:sld xmlns:p="http://schemas.openxmlformats.org/presentationml/2006/main"><p:cSld><p:bg><p:bgPr><a:solidFill xmlns:a="http://schemas.openxmlformats.org/drawingml/2006/main"><a:srgbClr val="FFFFFF" /></a:solidFill></p:bgPr></p:bg><p:spTree><p:nvGrpSpPr><p:cNvPr id="1" name="" /><p:cNvGrpSpPr /><p:nvPr /></p:nvGrpSpPr><p:grpSpPr><a:xfrm xmlns:a="http://schemas.openxmlformats.org/drawingml/2006/main" /></p:grpSpPr><p:sp><p:nvSpPr><p:cNvPr id="1" name=""><a:extLst xmlns:a="http://schemas.openxmlformats.org/drawingml/2006/main"><a:ext uri="{FF2B5EF4-FFF2-40B4-BE49-F238E27FC236}"><a16:creationId id="{F98305D4-8D0E-43A6-8E47-8C9B2EAC87F3}" xmlns:a16="http://schemas.microsoft.com/office/drawing/2014/main" /></a:ext></a:extLst></p:cNvPr><p:cNvSpPr><a:spLocks noGrp="1" xmlns:a="http://schemas.openxmlformats.org/drawingml/2006/main" /></p:cNvSpPr><p:nvPr /></p:nvSpPr><p:spPr><a:xfrm xmlns:a="http://schemas.openxmlformats.org/drawingml/2006/main"><a:off x="0" y="0" /><a:ext cx="12192000" cy="876300" /></a:xfrm><a:prstGeom prst="rect" xmlns:a="http://schemas.openxmlformats.org/drawingml/2006/main"><a:avLst /></a:prstGeom><a:solidFill xmlns:a="http://schemas.openxmlformats.org/drawingml/2006/main"><a:srgbClr val="0F2D52" /></a:solidFill><a:ln w="0" xmlns:a="http://schemas.openxmlformats.org/drawingml/2006/main"><a:solidFill><a:srgbClr val="0F2D52" /></a:solidFill></a:ln></p:spPr></p:sp><p:sp><p:nvSpPr><p:cNvPr id="2" name=""><a:extLst xmlns:a="http://schemas.openxmlformats.org/drawingml/2006/main"><a:ext uri="{FF2B5EF4-FFF2-40B4-BE49-F238E27FC236}"><a16:creationId id="{39C3B967-1139-416E-9505-5B1B083FD5BC}" xmlns:a16="http://schemas.microsoft.com/office/drawing/2014/main" /></a:ext></a:extLst></p:cNvPr><p:cNvSpPr><a:spLocks noGrp="1" xmlns:a="http://schemas.openxmlformats.org/drawingml/2006/main" /></p:cNvSpPr><p:nvPr /></p:nvSpPr><p:spPr><a:xfrm xmlns:a="http://schemas.openxmlformats.org/drawingml/2006/main"><a:off x="533400" y="171450" /><a:ext cx="2667000" cy="266700" /></a:xfrm><a:prstGeom prst="rect" xmlns:a="http://schemas.openxmlformats.org/drawingml/2006/main"><a:avLst /></a:prstGeom><a:noFill xmlns:a="http://schemas.openxmlformats.org/drawingml/2006/main" /><a:ln w="0" xmlns:a="http://schemas.openxmlformats.org/drawingml/2006/main"><a:noFill /></a:ln></p:spPr><p:txBody><a:bodyPr anchor="t" xmlns:a="http://schemas.openxmlformats.org/drawingml/2006/main" /><a:lstStyle xmlns:a="http://schemas.openxmlformats.org/drawingml/2006/main" /><a:p xmlns:a="http://schemas.openxmlformats.org/drawingml/2006/main"><a:pPr algn="l"><a:defRPr sz="1800"><a:solidFill><a:srgbClr val="FFFFFF" /></a:solidFill><a:latin typeface="Arial" /><a:ea typeface="Arial" /><a:cs typeface="Arial" /></a:defRPr></a:pPr><a:r><a:rPr sz="1800" b="1"><a:solidFill><a:srgbClr val="FFFFFF" /></a:solidFill><a:latin typeface="Arial" /><a:ea typeface="Arial" /><a:cs typeface="Arial" /></a:rPr><a:t>Ege Advisory</a:t></a:r></a:p></p:txBody></p:sp><p:sp><p:nvSpPr><p:cNvPr id="3" name=""><a:extLst xmlns:a="http://schemas.openxmlformats.org/drawingml/2006/main"><a:ext uri="{FF2B5EF4-FFF2-40B4-BE49-F238E27FC236}"><a16:creationId id="{FC15A115-0F36-4CC2-99A8-DD20D5431C03}" xmlns:a16="http://schemas.microsoft.com/office/drawing/2014/main" /></a:ext></a:extLst></p:cNvPr><p:cNvSpPr><a:spLocks noGrp="1" xmlns:a="http://schemas.openxmlformats.org/drawingml/2006/main" /></p:cNvSpPr><p:nvPr /></p:nvSpPr><p:spPr><a:xfrm xmlns:a="http://schemas.openxmlformats.org/drawingml/2006/main"><a:off x="552450" y="476250" /><a:ext cx="2476500" cy="152400" /></a:xfrm><a:prstGeom prst="rect" xmlns:a="http://schemas.openxmlformats.org/drawingml/2006/main"><a:avLst /></a:prstGeom><a:noFill xmlns:a="http://schemas.openxmlformats.org/drawingml/2006/main" /><a:ln w="0" xmlns:a="http://schemas.openxmlformats.org/drawingml/2006/main"><a:noFill /></a:ln></p:spPr><p:txBody><a:bodyPr anchor="t" xmlns:a="http://schemas.openxmlformats.org/drawingml/2006/main" /><a:lstStyle xmlns:a="http://schemas.openxmlformats.org/drawingml/2006/main" /><a:p xmlns:a="http://schemas.openxmlformats.org/drawingml/2006/main"><a:pPr algn="l"><a:defRPr sz="750"><a:solidFill><a:srgbClr val="D9E4EE" /></a:solidFill><a:latin typeface="Arial" /><a:ea typeface="Arial" /><a:cs typeface="Arial" /></a:defRPr></a:pPr><a:r><a:t>STRATEGY &amp; OPERATIONS</a:t></a:r></a:p></p:txBody></p:sp><p:sp><p:nvSpPr><p:cNvPr id="4" name=""><a:extLst xmlns:a="http://schemas.openxmlformats.org/drawingml/2006/main"><a:ext uri="{FF2B5EF4-FFF2-40B4-BE49-F238E27FC236}"><a16:creationId id="{7010563E-FE87-49DA-90E3-0B44B3E9CA44}" xmlns:a16="http://schemas.microsoft.com/office/drawing/2014/main" /></a:ext></a:extLst></p:cNvPr><p:cNvSpPr><a:spLocks noGrp="1" xmlns:a="http://schemas.openxmlformats.org/drawingml/2006/main" /></p:cNvSpPr><p:nvPr /></p:nvSpPr><p:spPr><a:xfrm xmlns:a="http://schemas.openxmlformats.org/drawingml/2006/main"><a:off x="3810000" y="190500" /><a:ext cx="7429500" cy="247650" /></a:xfrm><a:prstGeom prst="rect" xmlns:a="http://schemas.openxmlformats.org/drawingml/2006/main"><a:avLst /></a:prstGeom><a:noFill xmlns:a="http://schemas.openxmlformats.org/drawingml/2006/main" /><a:ln w="0" xmlns:a="http://schemas.openxmlformats.org/drawingml/2006/main"><a:noFill /></a:ln></p:spPr><p:txBody><a:bodyPr anchor="t" xmlns:a="http://schemas.openxmlformats.org/drawingml/2006/main" /><a:lstStyle xmlns:a="http://schemas.openxmlformats.org/drawingml/2006/main" /><a:p xmlns:a="http://schemas.openxmlformats.org/drawingml/2006/main"><a:pPr algn="l"><a:defRPr sz="1800"><a:solidFill><a:srgbClr val="FFFFFF" /></a:solidFill><a:latin typeface="Arial" /><a:ea typeface="Arial" /><a:cs typeface="Arial" /></a:defRPr></a:pPr><a:r><a:rPr sz="1800" b="1"><a:solidFill><a:srgbClr val="FFFFFF" /></a:solidFill><a:latin typeface="Arial" /><a:ea typeface="Arial" /><a:cs typeface="Arial" /></a:rPr><a:t>Teknik Yatırım ve Tesis Kurulumu Temelleri</a:t></a:r></a:p></p:txBody></p:sp><p:sp><p:nvSpPr><p:cNvPr id="5" name=""><a:extLst xmlns:a="http://schemas.openxmlformats.org/drawingml/2006/main"><a:ext uri="{FF2B5EF4-FFF2-40B4-BE49-F238E27FC236}"><a16:creationId id="{29A8F1C6-D1A6-49C1-9B30-8AED7D45FA6C}" xmlns:a16="http://schemas.microsoft.com/office/drawing/2014/main" /></a:ext></a:extLst></p:cNvPr><p:cNvSpPr><a:spLocks noGrp="1" xmlns:a="http://schemas.openxmlformats.org/drawingml/2006/main" /></p:cNvSpPr><p:nvPr /></p:nvSpPr><p:spPr><a:xfrm xmlns:a="http://schemas.openxmlformats.org/drawingml/2006/main"><a:off x="3810000" y="495300" /><a:ext cx="7429500" cy="152400" /></a:xfrm><a:prstGeom prst="rect" xmlns:a="http://schemas.openxmlformats.org/drawingml/2006/main"><a:avLst /></a:prstGeom><a:noFill xmlns:a="http://schemas.openxmlformats.org/drawingml/2006/main" /><a:ln w="0" xmlns:a="http://schemas.openxmlformats.org/drawingml/2006/main"><a:noFill /></a:ln></p:spPr><p:txBody><a:bodyPr anchor="t" xmlns:a="http://schemas.openxmlformats.org/drawingml/2006/main" /><a:lstStyle xmlns:a="http://schemas.openxmlformats.org/drawingml/2006/main" /><a:p xmlns:a="http://schemas.openxmlformats.org/drawingml/2006/main"><a:pPr algn="l"><a:defRPr sz="825"><a:solidFill><a:srgbClr val="D9E4EE" /></a:solidFill><a:latin typeface="Arial" /><a:ea typeface="Arial" /><a:cs typeface="Arial" /></a:defRPr></a:pPr><a:r><a:t>Mini vaka: makine geldi ama üretim ba�xlamadı</a:t></a:r></a:p></p:txBody></p:sp><p:sp><p:nvSpPr><p:cNvPr id="6" name=""><a:extLst xmlns:a="http://schemas.openxmlformats.org/drawingml/2006/main"><a:ext uri="{FF2B5EF4-FFF2-40B4-BE49-F238E27FC236}"><a16:creationId id="{5BE58E52-6C96-42C7-AEE6-21F046E8B530}" xmlns:a16="http://schemas.microsoft.com/office/drawing/2014/main" /></a:ext></a:extLst></p:cNvPr><p:cNvSpPr><a:spLocks noGrp="1" xmlns:a="http://schemas.openxmlformats.org/drawingml/2006/main" /></p:cNvSpPr><p:nvPr /></p:nvSpPr><p:spPr><a:xfrm xmlns:a="http://schemas.openxmlformats.org/drawingml/2006/main"><a:off x="647700" y="1200150" /><a:ext cx="7239000" cy="381000" /></a:xfrm><a:prstGeom prst="rect" xmlns:a="http://schemas.openxmlformats.org/drawingml/2006/main"><a:avLst /></a:prstGeom><a:noFill xmlns:a="http://schemas.openxmlformats.org/drawingml/2006/main" /><a:ln w="0" xmlns:a="http://schemas.openxmlformats.org/drawingml/2006/main"><a:noFill /></a:ln></p:spPr><p:txBody><a:bodyPr anchor="t" xmlns:a="http://schemas.openxmlformats.org/drawingml/2006/main" /><a:lstStyle xmlns:a="http://schemas.openxmlformats.org/drawingml/2006/main" /><a:p xmlns:a="http://schemas.openxmlformats.org/drawingml/2006/main"><a:pPr algn="l"><a:defRPr sz="2250"><a:solidFill><a:srgbClr val="0F2D52" /></a:solidFill><a:latin typeface="Arial" /><a:ea typeface="Arial" /><a:cs typeface="Arial" /></a:defRPr></a:pPr><a:r><a:rPr sz="2250" b="1"><a:solidFill><a:srgbClr val="0F2D52" /></a:solidFill><a:latin typeface="Arial" /><a:ea typeface="Arial" /><a:cs typeface="Arial" /></a:rPr><a:t>Mini vaka: makine geldi ama üretim ba�xlamadı</a:t></a:r></a:p></p:txBody></p:sp><p:sp><p:nvSpPr><p:cNvPr id="7" name=""><a:extLst xmlns:a="http://schemas.openxmlformats.org/drawingml/2006/main"><a:ext uri="{FF2B5EF4-FFF2-40B4-BE49-F238E27FC236}"><a16:creationId id="{33C75F07-3BBC-49FD-A9FA-C673A2E9BD7E}" xmlns:a16="http://schemas.microsoft.com/office/drawing/2014/main" /></a:ext></a:extLst></p:cNvPr><p:cNvSpPr><a:spLocks noGrp="1" xmlns:a="http://schemas.openxmlformats.org/drawingml/2006/main" /></p:cNvSpPr><p:nvPr /></p:nvSpPr><p:spPr><a:xfrm xmlns:a="http://schemas.openxmlformats.org/drawingml/2006/main"><a:off x="666750" y="1676400" /><a:ext cx="8191500" cy="285750" /></a:xfrm><a:prstGeom prst="rect" xmlns:a="http://schemas.openxmlformats.org/drawingml/2006/main"><a:avLst /></a:prstGeom><a:noFill xmlns:a="http://schemas.openxmlformats.org/drawingml/2006/main" /><a:ln w="0" xmlns:a="http://schemas.openxmlformats.org/drawingml/2006/main"><a:noFill /></a:ln></p:spPr><p:txBody><a:bodyPr anchor="t" xmlns:a="http://schemas.openxmlformats.org/drawingml/2006/main" /><a:lstStyle xmlns:a="http://schemas.openxmlformats.org/drawingml/2006/main" /><a:p xmlns:a="http://schemas.openxmlformats.org/drawingml/2006/main"><a:pPr algn="l"><a:defRPr sz="1200"><a:solidFill><a:srgbClr val="333333" /></a:solidFill><a:latin typeface="Arial" /><a:ea typeface="Arial" /><a:cs typeface="Arial" /></a:defRPr></a:pPr><a:r><a:t>Birçok projede temel problem ekipman de�xil, eksik altyapı ve hazırlıksız devreye alma planıdır.</a:t></a:r></a:p></p:txBody></p:sp><p:sp><p:nvSpPr><p:cNvPr id="8" name=""><a:extLst xmlns:a="http://schemas.openxmlformats.org/drawingml/2006/main"><a:ext uri="{FF2B5EF4-FFF2-40B4-BE49-F238E27FC236}"><a16:creationId id="{60B8353D-3D90-49CD-AC3C-1BDAF4687BC7}" xmlns:a16="http://schemas.microsoft.com/office/drawing/2014/main" /></a:ext></a:extLst></p:cNvPr><p:cNvSpPr><a:spLocks noGrp="1" xmlns:a="http://schemas.openxmlformats.org/drawingml/2006/main" /></p:cNvSpPr><p:nvPr /></p:nvSpPr><p:spPr><a:xfrm xmlns:a="http://schemas.openxmlformats.org/drawingml/2006/main"><a:off x="666750" y="2266950" /><a:ext cx="5105400" cy="3619500" /></a:xfrm><a:prstGeom prst="roundRect" xmlns:a="http://schemas.openxmlformats.org/drawingml/2006/main"><a:avLst><a:gd name="adj" fmla="val 6316" /></a:avLst></a:prstGeom><a:solidFill xmlns:a="http://schemas.openxmlformats.org/drawingml/2006/main"><a:srgbClr val="FFFFFF" /></a:solidFill><a:ln w="0" xmlns:a="http://schemas.openxmlformats.org/drawingml/2006/main"><a:solidFill><a:srgbClr val="FFFFFF" /></a:solidFill></a:ln></p:spPr></p:sp><p:sp><p:nvSpPr><p:cNvPr id="9" name=""><a:extLst xmlns:a="http://schemas.openxmlformats.org/drawingml/2006/main"><a:ext uri="{FF2B5EF4-FFF2-40B4-BE49-F238E27FC236}"><a16:creationId id="{78102E5B-1E68-46FF-A761-62C2ECF59BA1}" xmlns:a16="http://schemas.microsoft.com/office/drawing/2014/main" /></a:ext></a:extLst></p:cNvPr><p:cNvSpPr><a:spLocks noGrp="1" xmlns:a="http://schemas.openxmlformats.org/drawingml/2006/main" /></p:cNvSpPr><p:nvPr /></p:nvSpPr><p:spPr><a:xfrm xmlns:a="http://schemas.openxmlformats.org/drawingml/2006/main"><a:off x="6134100" y="2266950" /><a:ext cx="5105400" cy="3619500" /></a:xfrm><a:prstGeom prst="roundRect" xmlns:a="http://schemas.openxmlformats.org/drawingml/2006/main"><a:avLst><a:gd name="adj" fmla="val 6316" /></a:avLst></a:prstGeom><a:solidFill xmlns:a="http://schemas.openxmlformats.org/drawingml/2006/main"><a:srgbClr val="E4F2E9" /></a:solidFill><a:ln w="0" xmlns:a="http://schemas.openxmlformats.org/drawingml/2006/main"><a:solidFill><a:srgbClr val="E4F2E9" /></a:solidFill></a:ln></p:spPr></p:sp><p:sp><p:nvSpPr><p:cNvPr id="10" name=""><a:extLst xmlns:a="http://schemas.openxmlformats.org/drawingml/2006/main"><a:ext uri="{FF2B5EF4-FFF2-40B4-BE49-F238E27FC236}"><a16:creationId id="{E1C3B047-3077-4F1C-AE0F-C5E5D734055C}" xmlns:a16="http://schemas.microsoft.com/office/drawing/2014/main" /></a:ext></a:extLst></p:cNvPr><p:cNvSpPr><a:spLocks noGrp="1" xmlns:a="http://schemas.openxmlformats.org/drawingml/2006/main" /></p:cNvSpPr><p:nvPr /></p:nvSpPr><p:spPr><a:xfrm xmlns:a="http://schemas.openxmlformats.org/drawingml/2006/main"><a:off x="971550" y="2609850" /><a:ext cx="3238500" cy="209550" /></a:xfrm><a:prstGeom prst="rect" xmlns:a="http://schemas.openxmlformats.org/drawingml/2006/main"><a:avLst /></a:prstGeom><a:noFill xmlns:a="http://schemas.openxmlformats.org/drawingml/2006/main" /><a:ln w="0" xmlns:a="http://schemas.openxmlformats.org/drawingml/2006/main"><a:noFill /></a:ln></p:spPr><p:txBody><a:bodyPr anchor="t" xmlns:a="http://schemas.openxmlformats.org/drawingml/2006/main" /><a:lstStyle xmlns:a="http://schemas.openxmlformats.org/drawingml/2006/main" /><a:p xmlns:a="http://schemas.openxmlformats.org/drawingml/2006/main"><a:pPr algn="l"><a:defRPr sz="1500"><a:solidFill><a:srgbClr val="0F2D52" /></a:solidFill><a:latin typeface="Arial" /><a:ea typeface="Arial" /><a:cs typeface="Arial" /></a:defRPr></a:pPr><a:r><a:rPr sz="1500" b="1"><a:solidFill><a:srgbClr val="0F2D52" /></a:solidFill><a:latin typeface="Arial" /><a:ea typeface="Arial" /><a:cs typeface="Arial" /></a:rPr><a:t>Ba�xlangıç durumu</a:t></a:r></a:p></p:txBody></p:sp><p:sp><p:nvSpPr><p:cNvPr id="11" name=""><a:extLst xmlns:a="http://schemas.openxmlformats.org/drawingml/2006/main"><a:ext uri="{FF2B5EF4-FFF2-40B4-BE49-F238E27FC236}"><a16:creationId id="{449F004B-6C29-40D6-ACB3-97D14C6BB2C3}" xmlns:a16="http://schemas.microsoft.com/office/drawing/2014/main" /></a:ext></a:extLst></p:cNvPr><p:cNvSpPr><a:spLocks noGrp="1" xmlns:a="http://schemas.openxmlformats.org/drawingml/2006/main" /></p:cNvSpPr><p:nvPr /></p:nvSpPr><p:spPr><a:xfrm xmlns:a="http://schemas.openxmlformats.org/drawingml/2006/main"><a:off x="971550" y="3067050" /><a:ext cx="4095750" cy="2381250" /></a:xfrm><a:prstGeom prst="rect" xmlns:a="http://schemas.openxmlformats.org/drawingml/2006/main"><a:avLst /></a:prstGeom><a:noFill xmlns:a="http://schemas.openxmlformats.org/drawingml/2006/main" /><a:ln w="0" xmlns:a="http://schemas.openxmlformats.org/drawingml/2006/main"><a:noFill /></a:ln></p:spPr><p:txBody><a:bodyPr anchor="t" xmlns:a="http://schemas.openxmlformats.org/drawingml/2006/main" /><a:lstStyle xmlns:a="http://schemas.openxmlformats.org/drawingml/2006/main" /><a:p xmlns:a="http://schemas.openxmlformats.org/drawingml/2006/main"><a:pPr algn="l"><a:defRPr sz="1275"><a:solidFill><a:srgbClr val="333333" /></a:solidFill><a:latin typeface="Arial" /><a:ea typeface="Arial" /><a:cs typeface="Arial" /></a:defRPr></a:pPr><a:r><a:t>⬢ Makine zamanında teslim edildi</a:t></a:r></a:p><a:p xmlns:a="http://schemas.openxmlformats.org/drawingml/2006/main"><a:pPr algn="l"><a:defRPr sz="1275"><a:solidFill><a:srgbClr val="333333" /></a:solidFill><a:latin typeface="Arial" /><a:ea typeface="Arial" /><a:cs typeface="Arial" /></a:defRPr></a:pPr><a:r><a:t>⬢ Elektrik ve hava hattı eksik kaldı</a:t></a:r></a:p><a:p xmlns:a="http://schemas.openxmlformats.org/drawingml/2006/main"><a:pPr algn="l"><a:defRPr sz="1275"><a:solidFill><a:srgbClr val="333333" /></a:solidFill><a:latin typeface="Arial" /><a:ea typeface="Arial" /><a:cs typeface="Arial" /></a:defRPr></a:pPr><a:r><a:t>⬢ Yerle�xim revizyonu son anda fark edildi</a:t></a:r></a:p><a:p xmlns:a="http://schemas.openxmlformats.org/drawingml/2006/main"><a:pPr algn="l"><a:defRPr sz="1275"><a:solidFill><a:srgbClr val="333333" /></a:solidFill><a:latin typeface="Arial" /><a:ea typeface="Arial" /><a:cs typeface="Arial" /></a:defRPr></a:pPr><a:r><a:t>⬢ Operatör e�xitimi planlanmamı�xtı</a:t></a:r></a:p></p:txBody></p:sp><p:sp><p:nvSpPr><p:cNvPr id="12" name=""><a:extLst xmlns:a="http://schemas.openxmlformats.org/drawingml/2006/main"><a:ext uri="{FF2B5EF4-FFF2-40B4-BE49-F238E27FC236}"><a16:creationId id="{C7F9FD71-75D7-4D8B-853A-4B24349511D6}" xmlns:a16="http://schemas.microsoft.com/office/drawing/2014/main" /></a:ext></a:extLst></p:cNvPr><p:cNvSpPr><a:spLocks noGrp="1" xmlns:a="http://schemas.openxmlformats.org/drawingml/2006/main" /></p:cNvSpPr><p:nvPr /></p:nvSpPr><p:spPr><a:xfrm xmlns:a="http://schemas.openxmlformats.org/drawingml/2006/main"><a:off x="6438900" y="2609850" /><a:ext cx="3238500" cy="209550" /></a:xfrm><a:prstGeom prst="rect" xmlns:a="http://schemas.openxmlformats.org/drawingml/2006/main"><a:avLst /></a:prstGeom><a:noFill xmlns:a="http://schemas.openxmlformats.org/drawingml/2006/main" /><a:ln w="0" xmlns:a="http://schemas.openxmlformats.org/drawingml/2006/main"><a:noFill /></a:ln></p:spPr><p:txBody><a:bodyPr anchor="t" xmlns:a="http://schemas.openxmlformats.org/drawingml/2006/main" /><a:lstStyle xmlns:a="http://schemas.openxmlformats.org/drawingml/2006/main" /><a:p xmlns:a="http://schemas.openxmlformats.org/drawingml/2006/main"><a:pPr algn="l"><a:defRPr sz="1500"><a:solidFill><a:srgbClr val="0F2D52" /></a:solidFill><a:latin typeface="Arial" /><a:ea typeface="Arial" /><a:cs typeface="Arial" /></a:defRPr></a:pPr><a:r><a:rPr sz="1500" b="1"><a:solidFill><a:srgbClr val="0F2D52" /></a:solidFill><a:latin typeface="Arial" /><a:ea typeface="Arial" /><a:cs typeface="Arial" /></a:rPr><a:t>��xrenme</a:t></a:r></a:p></p:txBody></p:sp><p:sp><p:nvSpPr><p:cNvPr id="13" name=""><a:extLst xmlns:a="http://schemas.openxmlformats.org/drawingml/2006/main"><a:ext uri="{FF2B5EF4-FFF2-40B4-BE49-F238E27FC236}"><a16:creationId id="{D9CD9C40-4EBF-4962-B12A-0A4EC27BCA04}" xmlns:a16="http://schemas.microsoft.com/office/drawing/2014/main" /></a:ext></a:extLst></p:cNvPr><p:cNvSpPr><a:spLocks noGrp="1" xmlns:a="http://schemas.openxmlformats.org/drawingml/2006/main" /></p:cNvSpPr><p:nvPr /></p:nvSpPr><p:spPr><a:xfrm xmlns:a="http://schemas.openxmlformats.org/drawingml/2006/main"><a:off x="6438900" y="3067050" /><a:ext cx="4095750" cy="2381250" /></a:xfrm><a:prstGeom prst="rect" xmlns:a="http://schemas.openxmlformats.org/drawingml/2006/main"><a:avLst /></a:prstGeom><a:noFill xmlns:a="http://schemas.openxmlformats.org/drawingml/2006/main" /><a:ln w="0" xmlns:a="http://schemas.openxmlformats.org/drawingml/2006/main"><a:noFill /></a:ln></p:spPr><p:txBody><a:bodyPr anchor="t" xmlns:a="http://schemas.openxmlformats.org/drawingml/2006/main" /><a:lstStyle xmlns:a="http://schemas.openxmlformats.org/drawingml/2006/main" /><a:p xmlns:a="http://schemas.openxmlformats.org/drawingml/2006/main"><a:pPr algn="l"><a:defRPr sz="1275"><a:solidFill><a:srgbClr val="333333" /></a:solidFill><a:latin typeface="Arial" /><a:ea typeface="Arial" /><a:cs typeface="Arial" /></a:defRPr></a:pPr><a:r><a:t>⬢ Kurulum öncesi checklist �xart</a:t></a:r></a:p><a:p xmlns:a="http://schemas.openxmlformats.org/drawingml/2006/main"><a:pPr algn="l"><a:defRPr sz="1275"><a:solidFill><a:srgbClr val="333333" /></a:solidFill><a:latin typeface="Arial" /><a:ea typeface="Arial" /><a:cs typeface="Arial" /></a:defRPr></a:pPr><a:r><a:t>⬢ Altyapı projesi ana proje kadar kritik</a:t></a:r></a:p><a:p xmlns:a="http://schemas.openxmlformats.org/drawingml/2006/main"><a:pPr algn="l"><a:defRPr sz="1275"><a:solidFill><a:srgbClr val="333333" /></a:solidFill><a:latin typeface="Arial" /><a:ea typeface="Arial" /><a:cs typeface="Arial" /></a:defRPr></a:pPr><a:r><a:t>⬢ Sorumluluk matrisi erken kurulmalı</a:t></a:r></a:p><a:p xmlns:a="http://schemas.openxmlformats.org/drawingml/2006/main"><a:pPr algn="l"><a:defRPr sz="1275"><a:solidFill><a:srgbClr val="333333" /></a:solidFill><a:latin typeface="Arial" /><a:ea typeface="Arial" /><a:cs typeface="Arial" /></a:defRPr></a:pPr><a:r><a:t>⬢ Devreye alma hazırlı�xı teslimden önce ba�xlamalı</a:t></a:r></a:p></p:txBody></p:sp><p:sp><p:nvSpPr><p:cNvPr id="14" name=""><a:extLst xmlns:a="http://schemas.openxmlformats.org/drawingml/2006/main"><a:ext uri="{FF2B5EF4-FFF2-40B4-BE49-F238E27FC236}"><a16:creationId id="{3BE82657-E437-4965-91E3-BAA40BB16862}" xmlns:a16="http://schemas.microsoft.com/office/drawing/2014/main" /></a:ext></a:extLst></p:cNvPr><p:cNvSpPr><a:spLocks noGrp="1" xmlns:a="http://schemas.openxmlformats.org/drawingml/2006/main" /></p:cNvSpPr><p:nvPr /></p:nvSpPr><p:spPr><a:xfrm xmlns:a="http://schemas.openxmlformats.org/drawingml/2006/main"><a:off x="476250" y="6515100" /><a:ext cx="11239500" cy="9525" /></a:xfrm><a:prstGeom prst="rect" xmlns:a="http://schemas.openxmlformats.org/drawingml/2006/main"><a:avLst /></a:prstGeom><a:solidFill xmlns:a="http://schemas.openxmlformats.org/drawingml/2006/main"><a:srgbClr val="D9E2EA" /></a:solidFill><a:ln w="0" xmlns:a="http://schemas.openxmlformats.org/drawingml/2006/main"><a:solidFill><a:srgbClr val="D9E2EA" /></a:solidFill></a:ln></p:spPr></p:sp><p:sp><p:nvSpPr><p:cNvPr id="15" name=""><a:extLst xmlns:a="http://schemas.openxmlformats.org/drawingml/2006/main"><a:ext uri="{FF2B5EF4-FFF2-40B4-BE49-F238E27FC236}"><a16:creationId id="{60AE370E-4802-4B88-91F1-4AF774407580}" xmlns:a16="http://schemas.microsoft.com/office/drawing/2014/main" /></a:ext></a:extLst></p:cNvPr><p:cNvSpPr><a:spLocks noGrp="1" xmlns:a="http://schemas.openxmlformats.org/drawingml/2006/main" /></p:cNvSpPr><p:nvPr /></p:nvSpPr><p:spPr><a:xfrm xmlns:a="http://schemas.openxmlformats.org/drawingml/2006/main"><a:off x="552450" y="6572250" /><a:ext cx="4000500" cy="133350" /></a:xfrm><a:prstGeom prst="rect" xmlns:a="http://schemas.openxmlformats.org/drawingml/2006/main"><a:avLst /></a:prstGeom><a:noFill xmlns:a="http://schemas.openxmlformats.org/drawingml/2006/main" /><a:ln w="0" xmlns:a="http://schemas.openxmlformats.org/drawingml/2006/main"><a:noFill /></a:ln></p:spPr><p:txBody><a:bodyPr anchor="t" xmlns:a="http://schemas.openxmlformats.org/drawingml/2006/main" /><a:lstStyle xmlns:a="http://schemas.openxmlformats.org/drawingml/2006/main" /><a:p xmlns:a="http://schemas.openxmlformats.org/drawingml/2006/main"><a:pPr algn="l"><a:defRPr sz="675"><a:solidFill><a:srgbClr val="607286" /></a:solidFill><a:latin typeface="Arial" /><a:ea typeface="Arial" /><a:cs typeface="Arial" /></a:defRPr></a:pPr><a:r><a:t>Teknik Yatırım ve Tesis Kurulumu Temelleri / Katılımcı e�xitim notu</a:t></a:r></a:p></p:txBody></p:sp><p:sp><p:nvSpPr><p:cNvPr id="16" name=""><a:extLst xmlns:a="http://schemas.openxmlformats.org/drawingml/2006/main"><a:ext uri="{FF2B5EF4-FFF2-40B4-BE49-F238E27FC236}"><a16:creationId id="{5E90900C-AE3C-406D-94C1-9EC206E1C086}" xmlns:a16="http://schemas.microsoft.com/office/drawing/2014/main" /></a:ext></a:extLst></p:cNvPr><p:cNvSpPr><a:spLocks noGrp="1" xmlns:a="http://schemas.openxmlformats.org/drawingml/2006/main" /></p:cNvSpPr><p:nvPr /></p:nvSpPr><p:spPr><a:xfrm xmlns:a="http://schemas.openxmlformats.org/drawingml/2006/main"><a:off x="10953750" y="6572250" /><a:ext cx="381000" cy="133350" /></a:xfrm><a:prstGeom prst="rect" xmlns:a="http://schemas.openxmlformats.org/drawingml/2006/main"><a:avLst /></a:prstGeom><a:noFill xmlns:a="http://schemas.openxmlformats.org/drawingml/2006/main" /><a:ln w="0" xmlns:a="http://schemas.openxmlformats.org/drawingml/2006/main"><a:noFill /></a:ln></p:spPr><p:txBody><a:bodyPr anchor="t" xmlns:a="http://schemas.openxmlformats.org/drawingml/2006/main" /><a:lstStyle xmlns:a="http://schemas.openxmlformats.org/drawingml/2006/main" /><a:p xmlns:a="http://schemas.openxmlformats.org/drawingml/2006/main"><a:pPr algn="r"><a:defRPr sz="675"><a:solidFill><a:srgbClr val="607286" /></a:solidFill><a:latin typeface="Arial" /><a:ea typeface="Arial" /><a:cs typeface="Arial" /></a:defRPr></a:pPr><a:r><a:t>16</a:t></a:r></a:p></p:txBody></p:sp></p:spTree><p:extLst><p:ext uri="{BB962C8B-B14F-4D97-AF65-F5344CB8AC3E}"><p14:creationId val="1764124576" xmlns:p14="http://schemas.microsoft.com/office/powerpoint/2010/main" /></p:ext></p:extLst></p:cSld></p:sld>
</file>

<file path=ppt\slides\slide17.xml><?xml version="1.0" encoding="utf-8"?>
<p:sld xmlns:p="http://schemas.openxmlformats.org/presentationml/2006/main">
  <p:cSld>
    <p:bg>
      <p:bgPr>
        <a:solidFill xmlns:a="http://schemas.openxmlformats.org/drawingml/2006/main">
          <a:srgbClr val="FFFFFF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9607DB15-D59C-4114-A805-F2956C46624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876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0F2D52"/>
            </a:solidFill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A1EDC1AE-7B79-45A2-9ABF-FCDF4511787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171450"/>
            <a:ext cx="26670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Ege Advisory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8968F3BA-2BF4-4CE9-B9C8-3965E8941C0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476250"/>
            <a:ext cx="2476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750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STRATEGY &amp; OPERATIONS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C7479D12-9501-4264-BD5C-F14A0E898CD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190500"/>
            <a:ext cx="7429500" cy="247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Teknik Yatırım ve Tesis Kurulumu Temelleri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E7714445-99D0-4054-B7E6-C2BD38F1A6D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495300"/>
            <a:ext cx="7429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825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Yatırım ekibi ve rol payla�xımı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8083B947-68DE-4109-B8FA-4D64130489D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1200150"/>
            <a:ext cx="72390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22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22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Yatırım ekibi ve rol payla�xımı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23FBEABD-7842-45DB-8583-5F59CE53981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1676400"/>
            <a:ext cx="81915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Temel seviyede dahi proje ekibinde kimin teknik, kimin operasyonel, kimin idari karar ta�xıdı�xı netle�xmelidir.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97D4BB12-7B9A-4DFA-B719-ACC2D8A7140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2266950"/>
            <a:ext cx="5105400" cy="3619500"/>
          </a:xfrm>
          <a:prstGeom xmlns:a="http://schemas.openxmlformats.org/drawingml/2006/main" prst="roundRect">
            <a:avLst>
              <a:gd name="adj" fmla="val 6316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E7965475-FA5B-4FDF-853E-9209CB13107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34100" y="2266950"/>
            <a:ext cx="5105400" cy="3619500"/>
          </a:xfrm>
          <a:prstGeom xmlns:a="http://schemas.openxmlformats.org/drawingml/2006/main" prst="roundRect">
            <a:avLst>
              <a:gd name="adj" fmla="val 6316"/>
            </a:avLst>
          </a:prstGeom>
          <a:solidFill xmlns:a="http://schemas.openxmlformats.org/drawingml/2006/main">
            <a:srgbClr val="EAF0F6"/>
          </a:solidFill>
          <a:ln xmlns:a="http://schemas.openxmlformats.org/drawingml/2006/main" w="0">
            <a:solidFill>
              <a:srgbClr val="EAF0F6"/>
            </a:solidFill>
          </a:ln>
        </p:spPr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81199A03-EEA1-4BA9-BE52-135631EE0D7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2609850"/>
            <a:ext cx="32385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5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5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Temel roller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CB938918-6A79-42BA-8032-2C193EBF56C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3067050"/>
            <a:ext cx="4095750" cy="23812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Proje sahibi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Teknik sorumlu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İ�xletme / üretim temsilcisi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Satın alma ve finans deste�xi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4139EA6F-D5DE-4D5A-B9C4-31D54D4B559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38900" y="2609850"/>
            <a:ext cx="32385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5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5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Netlik neden gerekir?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2EA8930B-F549-4470-AB1E-E47F460246E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38900" y="3067050"/>
            <a:ext cx="4095750" cy="23812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Karar gecikmesini azaltır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Teknik beklentiyi korur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Sahadaki ihtiyaçları masaya ta�xır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Sorumluluk bo�xlu�xunu önler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882724C9-C29B-40F1-BB6C-ED3AC954930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6250" y="6515100"/>
            <a:ext cx="112395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E2EA"/>
          </a:solidFill>
          <a:ln xmlns:a="http://schemas.openxmlformats.org/drawingml/2006/main" w="0">
            <a:solidFill>
              <a:srgbClr val="D9E2EA"/>
            </a:solidFill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33460035-8329-490A-A3CD-EDE345C51BC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6572250"/>
            <a:ext cx="40005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Teknik Yatırım ve Tesis Kurulumu Temelleri / Katılımcı e�xitim notu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754280BB-77E9-49D9-BCB2-DF86B6A6181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53750" y="6572250"/>
            <a:ext cx="3810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r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17</a:t>
            </a:r>
          </a:p>
        </p:txBody>
      </p:sp>
    </p:spTree>
    <p:extLst>
      <p:ext uri="{BB962C8B-B14F-4D97-AF65-F5344CB8AC3E}">
        <p14:creationId xmlns:p14="http://schemas.microsoft.com/office/powerpoint/2010/main" val="1736211345"/>
      </p:ext>
    </p:extLst>
  </p:cSld>
</p:sld>
</file>

<file path=ppt\slides\slide18.xml><?xml version="1.0" encoding="utf-8"?>
<p:sld xmlns:p="http://schemas.openxmlformats.org/presentationml/2006/main">
  <p:cSld>
    <p:bg>
      <p:bgPr>
        <a:solidFill xmlns:a="http://schemas.openxmlformats.org/drawingml/2006/main">
          <a:srgbClr val="F4F6F8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5CA15A35-6A5A-4731-BF80-6AA4BD161BC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876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0F2D52"/>
            </a:solidFill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F8DB42D4-0FCB-4B88-B855-B6655959C7A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171450"/>
            <a:ext cx="26670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Ege Advisory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07D12D92-612C-49A5-AFD6-AD616E87058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476250"/>
            <a:ext cx="2476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750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STRATEGY &amp; OPERATIONS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A0EB5FFD-6E73-42DD-B905-FB5AB651F44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190500"/>
            <a:ext cx="7429500" cy="247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Teknik Yatırım ve Tesis Kurulumu Temelleri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461DCE4F-05C8-4560-BB71-B5E7976A6BB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495300"/>
            <a:ext cx="7429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825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Yatırımda erken uyarı sinyalleri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45E975E6-9974-4A48-ACBB-9201EDBF886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1200150"/>
            <a:ext cx="72390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22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22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Yatırımda erken uyarı sinyalleri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78B558D9-7753-41DF-A7C6-BE3CB60987E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1676400"/>
            <a:ext cx="81915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Temel seviyede a�xa�xıdaki sinyaller erkenden görülmezse proje gecikmesi ve kapsam kaybı büyür.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47FB971E-F855-47F0-AF75-8A1D770FD5F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2209800"/>
            <a:ext cx="10572750" cy="1066800"/>
          </a:xfrm>
          <a:prstGeom xmlns:a="http://schemas.openxmlformats.org/drawingml/2006/main" prst="roundRect">
            <a:avLst>
              <a:gd name="adj" fmla="val 16071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10B69269-FFB9-4C00-8276-26594FCCF13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14400" y="2419350"/>
            <a:ext cx="22860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3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3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Doküman tarafı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3D68BFF5-3F1E-47BB-BA9E-7A3D304DE49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143250" y="2381250"/>
            <a:ext cx="7620000" cy="723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Onayların gecikmesi</a:t>
            </a:r>
          </a:p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�!eli�xkili teknik bilgiler</a:t>
            </a:r>
          </a:p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Eksik �xartname detayı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CA5207C0-D0E3-4F03-94DF-31E6552E7BB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3486150"/>
            <a:ext cx="10572750" cy="1066800"/>
          </a:xfrm>
          <a:prstGeom xmlns:a="http://schemas.openxmlformats.org/drawingml/2006/main" prst="roundRect">
            <a:avLst>
              <a:gd name="adj" fmla="val 16071"/>
            </a:avLst>
          </a:prstGeom>
          <a:solidFill xmlns:a="http://schemas.openxmlformats.org/drawingml/2006/main">
            <a:srgbClr val="EAF0F6"/>
          </a:solidFill>
          <a:ln xmlns:a="http://schemas.openxmlformats.org/drawingml/2006/main" w="0">
            <a:solidFill>
              <a:srgbClr val="EAF0F6"/>
            </a:solidFill>
          </a:ln>
        </p:spPr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E1C6267F-7AC9-4D13-ACE0-1A425AB6796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14400" y="3695700"/>
            <a:ext cx="22860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3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3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Saha tarafı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578A13F3-291B-4377-8368-4311090B7E8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143250" y="3657600"/>
            <a:ext cx="7620000" cy="723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Hazırlı�xın yeti�xmemesi</a:t>
            </a:r>
          </a:p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Altyapı i�xlerinin belirsiz kalması</a:t>
            </a:r>
          </a:p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Montaj alanının çakı�xması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CB34C11D-832D-4A6A-8221-A38618CC8B4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4762500"/>
            <a:ext cx="10572750" cy="1066800"/>
          </a:xfrm>
          <a:prstGeom xmlns:a="http://schemas.openxmlformats.org/drawingml/2006/main" prst="roundRect">
            <a:avLst>
              <a:gd name="adj" fmla="val 16071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32F278CB-5664-4715-9923-64FE46AFB2B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14400" y="4972050"/>
            <a:ext cx="22860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3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3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Tedarik tarafı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8594558D-82F6-474B-AB58-B0CFB6E0C5C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143250" y="4933950"/>
            <a:ext cx="7620000" cy="723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Kritik parçada teslim kayması</a:t>
            </a:r>
          </a:p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Test tarihinin netle�xmemesi</a:t>
            </a:r>
          </a:p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Lojistik planının olmaması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14C90C4C-4E6F-4352-95F7-B89ECF23943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6250" y="6515100"/>
            <a:ext cx="112395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E2EA"/>
          </a:solidFill>
          <a:ln xmlns:a="http://schemas.openxmlformats.org/drawingml/2006/main" w="0">
            <a:solidFill>
              <a:srgbClr val="D9E2EA"/>
            </a:solidFill>
          </a:ln>
        </p:spPr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74B51870-AE8F-4DC9-8670-D27453C322C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6572250"/>
            <a:ext cx="40005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Teknik Yatırım ve Tesis Kurulumu Temelleri / Katılımcı e�xitim notu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9323E537-52A2-425E-983A-8D671DDC5E2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53750" y="6572250"/>
            <a:ext cx="3810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r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18</a:t>
            </a:r>
          </a:p>
        </p:txBody>
      </p:sp>
    </p:spTree>
    <p:extLst>
      <p:ext uri="{BB962C8B-B14F-4D97-AF65-F5344CB8AC3E}">
        <p14:creationId xmlns:p14="http://schemas.microsoft.com/office/powerpoint/2010/main" val="1626989788"/>
      </p:ext>
    </p:extLst>
  </p:cSld>
</p:sld>
</file>

<file path=ppt\slides\slide19.xml><?xml version="1.0" encoding="utf-8"?>
<p:sld xmlns:p="http://schemas.openxmlformats.org/presentationml/2006/main">
  <p:cSld>
    <p:bg>
      <p:bgPr>
        <a:solidFill xmlns:a="http://schemas.openxmlformats.org/drawingml/2006/main">
          <a:srgbClr val="FFFFFF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287EDB59-3740-4E36-8664-2DE1E9E683E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876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0F2D52"/>
            </a:solidFill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0D0F3A1C-3BFD-48DF-B693-AC3F906FDC4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171450"/>
            <a:ext cx="26670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Ege Advisory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3293B372-A1DF-4452-A2A5-76245B3B3D6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476250"/>
            <a:ext cx="2476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750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STRATEGY &amp; OPERATIONS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A082ECE3-BA48-453C-867F-97F85A31023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190500"/>
            <a:ext cx="7429500" cy="247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Teknik Yatırım ve Tesis Kurulumu Temelleri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F2BC38A7-377A-43AC-A715-53BCD4824A0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495300"/>
            <a:ext cx="7429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825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Temel kavram sözlü�xü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CAB040D4-354F-4CBD-9A3F-05C8A22FCD3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1200150"/>
            <a:ext cx="72390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22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22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Temel kavram sözlü�xü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24614BA6-6C46-4414-9692-103DE62E6D5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1676400"/>
            <a:ext cx="81915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Teknik yatırım projelerinde ortak dil, yanlı�x anla�xılma riskini azaltır.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84827953-910B-481D-8651-71F09DBE0C4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2247900"/>
            <a:ext cx="4953000" cy="838200"/>
          </a:xfrm>
          <a:prstGeom xmlns:a="http://schemas.openxmlformats.org/drawingml/2006/main" prst="roundRect">
            <a:avLst>
              <a:gd name="adj" fmla="val 20455"/>
            </a:avLst>
          </a:prstGeom>
          <a:solidFill xmlns:a="http://schemas.openxmlformats.org/drawingml/2006/main">
            <a:srgbClr val="F4F6F8"/>
          </a:solidFill>
          <a:ln xmlns:a="http://schemas.openxmlformats.org/drawingml/2006/main" w="0">
            <a:solidFill>
              <a:srgbClr val="F4F6F8"/>
            </a:solidFill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43B0E7E9-A28F-49A8-99EA-0501BC8670F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7250" y="2419350"/>
            <a:ext cx="17145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2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Fizibilite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B2871A65-A80A-4043-9AB6-99D35AF217F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7250" y="2647950"/>
            <a:ext cx="44577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3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Yatırımın teknik ve ekonomik yapılabilirlik de�xerlendirmesi.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0E5D3F72-DE6A-449A-9F3C-DC32E454FC5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00750" y="2247900"/>
            <a:ext cx="4953000" cy="838200"/>
          </a:xfrm>
          <a:prstGeom xmlns:a="http://schemas.openxmlformats.org/drawingml/2006/main" prst="roundRect">
            <a:avLst>
              <a:gd name="adj" fmla="val 20455"/>
            </a:avLst>
          </a:prstGeom>
          <a:solidFill xmlns:a="http://schemas.openxmlformats.org/drawingml/2006/main">
            <a:srgbClr val="F4F6F8"/>
          </a:solidFill>
          <a:ln xmlns:a="http://schemas.openxmlformats.org/drawingml/2006/main" w="0">
            <a:solidFill>
              <a:srgbClr val="F4F6F8"/>
            </a:solidFill>
          </a:ln>
        </p:spPr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FC82A0EF-AF86-4417-8FD0-8AFA502C6AA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91250" y="2419350"/>
            <a:ext cx="17145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2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Layout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44A69B7C-FB75-4013-A966-14D3B3484AF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91250" y="2647950"/>
            <a:ext cx="44577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3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Yerle�xim planı ve akı�x kurgusu.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65958476-6279-4907-8499-4ABF29D0348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3276600"/>
            <a:ext cx="4953000" cy="838200"/>
          </a:xfrm>
          <a:prstGeom xmlns:a="http://schemas.openxmlformats.org/drawingml/2006/main" prst="roundRect">
            <a:avLst>
              <a:gd name="adj" fmla="val 20455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F983B786-A901-4A5C-AC14-F4534E16E04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7250" y="3448050"/>
            <a:ext cx="17145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2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Şartname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4F1111B0-B366-4A54-A42F-C4C32879846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7250" y="3676650"/>
            <a:ext cx="44577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3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Teknik beklentiyi tanımlayan referans belge.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366BA2D3-5900-4BE1-BE43-64974841F3F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00750" y="3276600"/>
            <a:ext cx="4953000" cy="838200"/>
          </a:xfrm>
          <a:prstGeom xmlns:a="http://schemas.openxmlformats.org/drawingml/2006/main" prst="roundRect">
            <a:avLst>
              <a:gd name="adj" fmla="val 20455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6318FAAE-3CE8-4C10-B306-3A983CF62EE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91250" y="3448050"/>
            <a:ext cx="17145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2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Devreye Alma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C7F79510-0D7D-439E-8D2D-F905D1E5B13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91250" y="3676650"/>
            <a:ext cx="44577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3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Kurulum sonrası test, do�xrulama ve i�xletmeye geçi�x süreci.</a:t>
            </a:r>
          </a:p>
        </p:txBody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AC844AB2-4567-4588-AB6D-07B7C527233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4305300"/>
            <a:ext cx="4953000" cy="838200"/>
          </a:xfrm>
          <a:prstGeom xmlns:a="http://schemas.openxmlformats.org/drawingml/2006/main" prst="roundRect">
            <a:avLst>
              <a:gd name="adj" fmla="val 20455"/>
            </a:avLst>
          </a:prstGeom>
          <a:solidFill xmlns:a="http://schemas.openxmlformats.org/drawingml/2006/main">
            <a:srgbClr val="F4F6F8"/>
          </a:solidFill>
          <a:ln xmlns:a="http://schemas.openxmlformats.org/drawingml/2006/main" w="0">
            <a:solidFill>
              <a:srgbClr val="F4F6F8"/>
            </a:solidFill>
          </a:ln>
        </p:spPr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C6B4993D-0C36-49C1-9646-F97DAE4C433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7250" y="4476750"/>
            <a:ext cx="17145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2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Kapasite</a:t>
            </a:r>
          </a:p>
        </p:txBody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1C2696A7-9AF5-4699-8D95-7CCFC9E9451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7250" y="4705350"/>
            <a:ext cx="44577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3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Belirli ko�xullarda üretilebilecek gerçek çıktı seviyesi.</a:t>
            </a:r>
          </a:p>
        </p:txBody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798A0D5E-20B3-407E-AE99-A04C9DD935C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00750" y="4305300"/>
            <a:ext cx="4953000" cy="838200"/>
          </a:xfrm>
          <a:prstGeom xmlns:a="http://schemas.openxmlformats.org/drawingml/2006/main" prst="roundRect">
            <a:avLst>
              <a:gd name="adj" fmla="val 20455"/>
            </a:avLst>
          </a:prstGeom>
          <a:solidFill xmlns:a="http://schemas.openxmlformats.org/drawingml/2006/main">
            <a:srgbClr val="F4F6F8"/>
          </a:solidFill>
          <a:ln xmlns:a="http://schemas.openxmlformats.org/drawingml/2006/main" w="0">
            <a:solidFill>
              <a:srgbClr val="F4F6F8"/>
            </a:solidFill>
          </a:ln>
        </p:spPr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4DC67754-08A5-48AD-AC3C-4BC14575D05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91250" y="4476750"/>
            <a:ext cx="17145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2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Altyapı</a:t>
            </a:r>
          </a:p>
        </p:txBody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3730F98E-1DE6-49F4-9785-57FB695D733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91250" y="4705350"/>
            <a:ext cx="44577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3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Enerji, hava, su, zemin ve saha hazırlı�xı gibi destek sistemi.</a:t>
            </a:r>
          </a:p>
        </p:txBody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AC47042D-612B-45BF-818B-94EE5913CEF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6250" y="6515100"/>
            <a:ext cx="112395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E2EA"/>
          </a:solidFill>
          <a:ln xmlns:a="http://schemas.openxmlformats.org/drawingml/2006/main" w="0">
            <a:solidFill>
              <a:srgbClr val="D9E2EA"/>
            </a:solidFill>
          </a:ln>
        </p:spPr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C4943596-4C83-4075-8EBB-028D27084F6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6572250"/>
            <a:ext cx="40005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Teknik Yatırım ve Tesis Kurulumu Temelleri / Katılımcı e�xitim notu</a:t>
            </a:r>
          </a:p>
        </p:txBody>
      </p:sp>
      <p:sp>
        <p:nvSpPr>
          <p:cNvPr id="28" name="">
            <a:extLst xmlns:a="http://schemas.openxmlformats.org/drawingml/2006/main">
              <a:ext uri="{FF2B5EF4-FFF2-40B4-BE49-F238E27FC236}">
                <a16:creationId xmlns:a16="http://schemas.microsoft.com/office/drawing/2014/main" id="{D8A38160-9A06-4D4B-8C29-183A72209DB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53750" y="6572250"/>
            <a:ext cx="3810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r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19</a:t>
            </a:r>
          </a:p>
        </p:txBody>
      </p:sp>
    </p:spTree>
    <p:extLst>
      <p:ext uri="{BB962C8B-B14F-4D97-AF65-F5344CB8AC3E}">
        <p14:creationId xmlns:p14="http://schemas.microsoft.com/office/powerpoint/2010/main" val="2080925430"/>
      </p:ext>
    </p:extLst>
  </p:cSld>
</p:sld>
</file>

<file path=ppt\slides\slide2.xml><?xml version="1.0" encoding="utf-8"?>
<p:sld xmlns:p="http://schemas.openxmlformats.org/presentationml/2006/main">
  <p:cSld>
    <p:bg>
      <p:bgPr>
        <a:solidFill xmlns:a="http://schemas.openxmlformats.org/drawingml/2006/main">
          <a:srgbClr val="FFFFFF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28D5450E-7489-4A1F-AACC-955E27187A4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876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0F2D52"/>
            </a:solidFill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52F321CE-6BB1-477B-8582-A1B575D2119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171450"/>
            <a:ext cx="26670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Ege Advisory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844E70D7-4EC8-4452-82E6-D1F84BFD4AB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476250"/>
            <a:ext cx="2476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750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STRATEGY &amp; OPERATIONS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CB54A586-01C9-45CE-B739-B8B204B5EFC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190500"/>
            <a:ext cx="7429500" cy="247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Teknik Yatırım ve Tesis Kurulumu Temelleri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A84B8A13-E9D0-4F8D-8D35-604413AB604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495300"/>
            <a:ext cx="7429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825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Teknik yatırım nedir?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E31D133C-B312-4089-B8E7-CFE01CFD0CF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1200150"/>
            <a:ext cx="72390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22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22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Teknik yatırım nedir?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A9C5B47A-0C2F-4636-B02D-2C4485CB528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1676400"/>
            <a:ext cx="81915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Teknik yatırım, yalnızca makine almak de�xil; hedef kapasiteyi, kaliteyi, güvenli�xi ve sürdürülebilir i�xletmeyi sa�xlayacak teknik sistemin kurulmasıdır.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DAC73271-3612-45A1-B917-65332998947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2266950"/>
            <a:ext cx="5105400" cy="3619500"/>
          </a:xfrm>
          <a:prstGeom xmlns:a="http://schemas.openxmlformats.org/drawingml/2006/main" prst="roundRect">
            <a:avLst>
              <a:gd name="adj" fmla="val 6316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CFABA6B1-FCE9-4B61-992B-97CB9D22336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34100" y="2266950"/>
            <a:ext cx="5105400" cy="3619500"/>
          </a:xfrm>
          <a:prstGeom xmlns:a="http://schemas.openxmlformats.org/drawingml/2006/main" prst="roundRect">
            <a:avLst>
              <a:gd name="adj" fmla="val 6316"/>
            </a:avLst>
          </a:prstGeom>
          <a:solidFill xmlns:a="http://schemas.openxmlformats.org/drawingml/2006/main">
            <a:srgbClr val="DDF6F4"/>
          </a:solidFill>
          <a:ln xmlns:a="http://schemas.openxmlformats.org/drawingml/2006/main" w="0">
            <a:solidFill>
              <a:srgbClr val="DDF6F4"/>
            </a:solidFill>
          </a:ln>
        </p:spPr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0562831E-A991-402E-B9BE-6A4CA1517F0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2609850"/>
            <a:ext cx="32385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5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5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Yatırımın ana amacı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15F732F5-FFC7-4CF5-9069-2E7B457C169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3067050"/>
            <a:ext cx="4095750" cy="23812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Kapasite artı�xı sa�xlamak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Yeni ürün veya proses kurmak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Kalite ve verimlilik seviyesini yükseltmek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Riskli veya yetersiz mevcut yapıyı dönü�xtürmek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E26AB217-1736-4B0D-889D-5C3ED5C2691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38900" y="2609850"/>
            <a:ext cx="32385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5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5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Sık yapılan yanlı�x okuma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5459F760-2908-45F2-AED7-DFA09E2317A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38900" y="3067050"/>
            <a:ext cx="4095750" cy="23812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Yatırımı yalnızca satın alma olarak görmek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Kurulum sonrası i�xletme ihtiyacını hesaba katmamak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Kapasiteyi sipari�x etmek ama akı�xı tasarlamamak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Teknik kapsamı maliyet baskısıyla eksik tarif etmek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9A4D78B9-400D-46FD-9CE2-642A04682D3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6250" y="6515100"/>
            <a:ext cx="112395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E2EA"/>
          </a:solidFill>
          <a:ln xmlns:a="http://schemas.openxmlformats.org/drawingml/2006/main" w="0">
            <a:solidFill>
              <a:srgbClr val="D9E2EA"/>
            </a:solidFill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BA3EED31-D788-4FCA-BDEC-420B32DDBAE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6572250"/>
            <a:ext cx="40005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Teknik Yatırım ve Tesis Kurulumu Temelleri / Katılımcı e�xitim notu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82E83AEE-06DC-49A5-9D11-E32B5489E03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53750" y="6572250"/>
            <a:ext cx="3810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r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1287183733"/>
      </p:ext>
    </p:extLst>
  </p:cSld>
</p:sld>
</file>

<file path=ppt\slides\slide20.xml><?xml version="1.0" encoding="utf-8"?><p:sld xmlns:p="http://schemas.openxmlformats.org/presentationml/2006/main"><p:cSld><p:bg><p:bgPr><a:solidFill xmlns:a="http://schemas.openxmlformats.org/drawingml/2006/main"><a:srgbClr val="FFFFFF" /></a:solidFill></p:bgPr></p:bg><p:spTree><p:nvGrpSpPr><p:cNvPr id="1" name="" /><p:cNvGrpSpPr /><p:nvPr /></p:nvGrpSpPr><p:grpSpPr><a:xfrm xmlns:a="http://schemas.openxmlformats.org/drawingml/2006/main" /></p:grpSpPr><p:sp><p:nvSpPr><p:cNvPr id="1" name=""><a:extLst xmlns:a="http://schemas.openxmlformats.org/drawingml/2006/main"><a:ext uri="{FF2B5EF4-FFF2-40B4-BE49-F238E27FC236}"><a16:creationId id="{3A2AF47F-C5BA-497D-B8CD-F46209D995E3}" xmlns:a16="http://schemas.microsoft.com/office/drawing/2014/main" /></a:ext></a:extLst></p:cNvPr><p:cNvSpPr><a:spLocks noGrp="1" xmlns:a="http://schemas.openxmlformats.org/drawingml/2006/main" /></p:cNvSpPr><p:nvPr /></p:nvSpPr><p:spPr><a:xfrm xmlns:a="http://schemas.openxmlformats.org/drawingml/2006/main"><a:off x="0" y="0" /><a:ext cx="12192000" cy="876300" /></a:xfrm><a:prstGeom prst="rect" xmlns:a="http://schemas.openxmlformats.org/drawingml/2006/main"><a:avLst /></a:prstGeom><a:solidFill xmlns:a="http://schemas.openxmlformats.org/drawingml/2006/main"><a:srgbClr val="0F2D52" /></a:solidFill><a:ln w="0" xmlns:a="http://schemas.openxmlformats.org/drawingml/2006/main"><a:solidFill><a:srgbClr val="0F2D52" /></a:solidFill></a:ln></p:spPr></p:sp><p:sp><p:nvSpPr><p:cNvPr id="2" name=""><a:extLst xmlns:a="http://schemas.openxmlformats.org/drawingml/2006/main"><a:ext uri="{FF2B5EF4-FFF2-40B4-BE49-F238E27FC236}"><a16:creationId id="{446943B2-B074-4239-B8C9-FFA90074A604}" xmlns:a16="http://schemas.microsoft.com/office/drawing/2014/main" /></a:ext></a:extLst></p:cNvPr><p:cNvSpPr><a:spLocks noGrp="1" xmlns:a="http://schemas.openxmlformats.org/drawingml/2006/main" /></p:cNvSpPr><p:nvPr /></p:nvSpPr><p:spPr><a:xfrm xmlns:a="http://schemas.openxmlformats.org/drawingml/2006/main"><a:off x="533400" y="171450" /><a:ext cx="2667000" cy="266700" /></a:xfrm><a:prstGeom prst="rect" xmlns:a="http://schemas.openxmlformats.org/drawingml/2006/main"><a:avLst /></a:prstGeom><a:noFill xmlns:a="http://schemas.openxmlformats.org/drawingml/2006/main" /><a:ln w="0" xmlns:a="http://schemas.openxmlformats.org/drawingml/2006/main"><a:noFill /></a:ln></p:spPr><p:txBody><a:bodyPr anchor="t" xmlns:a="http://schemas.openxmlformats.org/drawingml/2006/main" /><a:lstStyle xmlns:a="http://schemas.openxmlformats.org/drawingml/2006/main" /><a:p xmlns:a="http://schemas.openxmlformats.org/drawingml/2006/main"><a:pPr algn="l"><a:defRPr sz="1800"><a:solidFill><a:srgbClr val="FFFFFF" /></a:solidFill><a:latin typeface="Arial" /><a:ea typeface="Arial" /><a:cs typeface="Arial" /></a:defRPr></a:pPr><a:r><a:rPr sz="1800" b="1"><a:solidFill><a:srgbClr val="FFFFFF" /></a:solidFill><a:latin typeface="Arial" /><a:ea typeface="Arial" /><a:cs typeface="Arial" /></a:rPr><a:t>Ege Advisory</a:t></a:r></a:p></p:txBody></p:sp><p:sp><p:nvSpPr><p:cNvPr id="3" name=""><a:extLst xmlns:a="http://schemas.openxmlformats.org/drawingml/2006/main"><a:ext uri="{FF2B5EF4-FFF2-40B4-BE49-F238E27FC236}"><a16:creationId id="{1D6FE471-CF84-4D45-BCA5-D6653FDB90D4}" xmlns:a16="http://schemas.microsoft.com/office/drawing/2014/main" /></a:ext></a:extLst></p:cNvPr><p:cNvSpPr><a:spLocks noGrp="1" xmlns:a="http://schemas.openxmlformats.org/drawingml/2006/main" /></p:cNvSpPr><p:nvPr /></p:nvSpPr><p:spPr><a:xfrm xmlns:a="http://schemas.openxmlformats.org/drawingml/2006/main"><a:off x="552450" y="476250" /><a:ext cx="2476500" cy="152400" /></a:xfrm><a:prstGeom prst="rect" xmlns:a="http://schemas.openxmlformats.org/drawingml/2006/main"><a:avLst /></a:prstGeom><a:noFill xmlns:a="http://schemas.openxmlformats.org/drawingml/2006/main" /><a:ln w="0" xmlns:a="http://schemas.openxmlformats.org/drawingml/2006/main"><a:noFill /></a:ln></p:spPr><p:txBody><a:bodyPr anchor="t" xmlns:a="http://schemas.openxmlformats.org/drawingml/2006/main" /><a:lstStyle xmlns:a="http://schemas.openxmlformats.org/drawingml/2006/main" /><a:p xmlns:a="http://schemas.openxmlformats.org/drawingml/2006/main"><a:pPr algn="l"><a:defRPr sz="750"><a:solidFill><a:srgbClr val="D9E4EE" /></a:solidFill><a:latin typeface="Arial" /><a:ea typeface="Arial" /><a:cs typeface="Arial" /></a:defRPr></a:pPr><a:r><a:t>STRATEGY &amp; OPERATIONS</a:t></a:r></a:p></p:txBody></p:sp><p:sp><p:nvSpPr><p:cNvPr id="4" name=""><a:extLst xmlns:a="http://schemas.openxmlformats.org/drawingml/2006/main"><a:ext uri="{FF2B5EF4-FFF2-40B4-BE49-F238E27FC236}"><a16:creationId id="{EE2C3D49-639B-43DC-8E9C-401FA048FB7B}" xmlns:a16="http://schemas.microsoft.com/office/drawing/2014/main" /></a:ext></a:extLst></p:cNvPr><p:cNvSpPr><a:spLocks noGrp="1" xmlns:a="http://schemas.openxmlformats.org/drawingml/2006/main" /></p:cNvSpPr><p:nvPr /></p:nvSpPr><p:spPr><a:xfrm xmlns:a="http://schemas.openxmlformats.org/drawingml/2006/main"><a:off x="3810000" y="190500" /><a:ext cx="7429500" cy="247650" /></a:xfrm><a:prstGeom prst="rect" xmlns:a="http://schemas.openxmlformats.org/drawingml/2006/main"><a:avLst /></a:prstGeom><a:noFill xmlns:a="http://schemas.openxmlformats.org/drawingml/2006/main" /><a:ln w="0" xmlns:a="http://schemas.openxmlformats.org/drawingml/2006/main"><a:noFill /></a:ln></p:spPr><p:txBody><a:bodyPr anchor="t" xmlns:a="http://schemas.openxmlformats.org/drawingml/2006/main" /><a:lstStyle xmlns:a="http://schemas.openxmlformats.org/drawingml/2006/main" /><a:p xmlns:a="http://schemas.openxmlformats.org/drawingml/2006/main"><a:pPr algn="l"><a:defRPr sz="1800"><a:solidFill><a:srgbClr val="FFFFFF" /></a:solidFill><a:latin typeface="Arial" /><a:ea typeface="Arial" /><a:cs typeface="Arial" /></a:defRPr></a:pPr><a:r><a:rPr sz="1800" b="1"><a:solidFill><a:srgbClr val="FFFFFF" /></a:solidFill><a:latin typeface="Arial" /><a:ea typeface="Arial" /><a:cs typeface="Arial" /></a:rPr><a:t>Teknik Yatırım ve Tesis Kurulumu Temelleri</a:t></a:r></a:p></p:txBody></p:sp><p:sp><p:nvSpPr><p:cNvPr id="5" name=""><a:extLst xmlns:a="http://schemas.openxmlformats.org/drawingml/2006/main"><a:ext uri="{FF2B5EF4-FFF2-40B4-BE49-F238E27FC236}"><a16:creationId id="{CA9CBAAB-6B42-464E-8CCC-F2F98D579D8D}" xmlns:a16="http://schemas.microsoft.com/office/drawing/2014/main" /></a:ext></a:extLst></p:cNvPr><p:cNvSpPr><a:spLocks noGrp="1" xmlns:a="http://schemas.openxmlformats.org/drawingml/2006/main" /></p:cNvSpPr><p:nvPr /></p:nvSpPr><p:spPr><a:xfrm xmlns:a="http://schemas.openxmlformats.org/drawingml/2006/main"><a:off x="3810000" y="495300" /><a:ext cx="7429500" cy="152400" /></a:xfrm><a:prstGeom prst="rect" xmlns:a="http://schemas.openxmlformats.org/drawingml/2006/main"><a:avLst /></a:prstGeom><a:noFill xmlns:a="http://schemas.openxmlformats.org/drawingml/2006/main" /><a:ln w="0" xmlns:a="http://schemas.openxmlformats.org/drawingml/2006/main"><a:noFill /></a:ln></p:spPr><p:txBody><a:bodyPr anchor="t" xmlns:a="http://schemas.openxmlformats.org/drawingml/2006/main" /><a:lstStyle xmlns:a="http://schemas.openxmlformats.org/drawingml/2006/main" /><a:p xmlns:a="http://schemas.openxmlformats.org/drawingml/2006/main"><a:pPr algn="l"><a:defRPr sz="825"><a:solidFill><a:srgbClr val="D9E4EE" /></a:solidFill><a:latin typeface="Arial" /><a:ea typeface="Arial" /><a:cs typeface="Arial" /></a:defRPr></a:pPr><a:r><a:t>Temel seviyeden alınacak ana mesajlar</a:t></a:r></a:p></p:txBody></p:sp><p:sp><p:nvSpPr><p:cNvPr id="6" name=""><a:extLst xmlns:a="http://schemas.openxmlformats.org/drawingml/2006/main"><a:ext uri="{FF2B5EF4-FFF2-40B4-BE49-F238E27FC236}"><a16:creationId id="{A06B8D77-CB30-4EBB-86D8-46E64D454773}" xmlns:a16="http://schemas.microsoft.com/office/drawing/2014/main" /></a:ext></a:extLst></p:cNvPr><p:cNvSpPr><a:spLocks noGrp="1" xmlns:a="http://schemas.openxmlformats.org/drawingml/2006/main" /></p:cNvSpPr><p:nvPr /></p:nvSpPr><p:spPr><a:xfrm xmlns:a="http://schemas.openxmlformats.org/drawingml/2006/main"><a:off x="647700" y="1200150" /><a:ext cx="7239000" cy="381000" /></a:xfrm><a:prstGeom prst="rect" xmlns:a="http://schemas.openxmlformats.org/drawingml/2006/main"><a:avLst /></a:prstGeom><a:noFill xmlns:a="http://schemas.openxmlformats.org/drawingml/2006/main" /><a:ln w="0" xmlns:a="http://schemas.openxmlformats.org/drawingml/2006/main"><a:noFill /></a:ln></p:spPr><p:txBody><a:bodyPr anchor="t" xmlns:a="http://schemas.openxmlformats.org/drawingml/2006/main" /><a:lstStyle xmlns:a="http://schemas.openxmlformats.org/drawingml/2006/main" /><a:p xmlns:a="http://schemas.openxmlformats.org/drawingml/2006/main"><a:pPr algn="l"><a:defRPr sz="2250"><a:solidFill><a:srgbClr val="0F2D52" /></a:solidFill><a:latin typeface="Arial" /><a:ea typeface="Arial" /><a:cs typeface="Arial" /></a:defRPr></a:pPr><a:r><a:rPr sz="2250" b="1"><a:solidFill><a:srgbClr val="0F2D52" /></a:solidFill><a:latin typeface="Arial" /><a:ea typeface="Arial" /><a:cs typeface="Arial" /></a:rPr><a:t>Temel seviyeden alınacak ana mesajlar</a:t></a:r></a:p></p:txBody></p:sp><p:sp><p:nvSpPr><p:cNvPr id="7" name=""><a:extLst xmlns:a="http://schemas.openxmlformats.org/drawingml/2006/main"><a:ext uri="{FF2B5EF4-FFF2-40B4-BE49-F238E27FC236}"><a16:creationId id="{EC7570F2-D86D-4B7D-8645-10AD4597640A}" xmlns:a16="http://schemas.microsoft.com/office/drawing/2014/main" /></a:ext></a:extLst></p:cNvPr><p:cNvSpPr><a:spLocks noGrp="1" xmlns:a="http://schemas.openxmlformats.org/drawingml/2006/main" /></p:cNvSpPr><p:nvPr /></p:nvSpPr><p:spPr><a:xfrm xmlns:a="http://schemas.openxmlformats.org/drawingml/2006/main"><a:off x="666750" y="1676400" /><a:ext cx="8191500" cy="285750" /></a:xfrm><a:prstGeom prst="rect" xmlns:a="http://schemas.openxmlformats.org/drawingml/2006/main"><a:avLst /></a:prstGeom><a:noFill xmlns:a="http://schemas.openxmlformats.org/drawingml/2006/main" /><a:ln w="0" xmlns:a="http://schemas.openxmlformats.org/drawingml/2006/main"><a:noFill /></a:ln></p:spPr><p:txBody><a:bodyPr anchor="t" xmlns:a="http://schemas.openxmlformats.org/drawingml/2006/main" /><a:lstStyle xmlns:a="http://schemas.openxmlformats.org/drawingml/2006/main" /><a:p xmlns:a="http://schemas.openxmlformats.org/drawingml/2006/main"><a:pPr algn="l"><a:defRPr sz="1200"><a:solidFill><a:srgbClr val="333333" /></a:solidFill><a:latin typeface="Arial" /><a:ea typeface="Arial" /><a:cs typeface="Arial" /></a:defRPr></a:pPr><a:r><a:t>Temel seviye, yatırım projesini bütün olarak okumayı ve ilk kontrol ba�xlıklarını kurmayı ö�xretir.</a:t></a:r></a:p></p:txBody></p:sp><p:sp><p:nvSpPr><p:cNvPr id="8" name=""><a:extLst xmlns:a="http://schemas.openxmlformats.org/drawingml/2006/main"><a:ext uri="{FF2B5EF4-FFF2-40B4-BE49-F238E27FC236}"><a16:creationId id="{66C658DA-9841-4631-A92D-71638860E395}" xmlns:a16="http://schemas.microsoft.com/office/drawing/2014/main" /></a:ext></a:extLst></p:cNvPr><p:cNvSpPr><a:spLocks noGrp="1" xmlns:a="http://schemas.openxmlformats.org/drawingml/2006/main" /></p:cNvSpPr><p:nvPr /></p:nvSpPr><p:spPr><a:xfrm xmlns:a="http://schemas.openxmlformats.org/drawingml/2006/main"><a:off x="666750" y="2209800" /><a:ext cx="5048250" cy="3143250" /></a:xfrm><a:prstGeom prst="roundRect" xmlns:a="http://schemas.openxmlformats.org/drawingml/2006/main"><a:avLst><a:gd name="adj" fmla="val 7273" /></a:avLst></a:prstGeom><a:solidFill xmlns:a="http://schemas.openxmlformats.org/drawingml/2006/main"><a:srgbClr val="DDF6F4" /></a:solidFill><a:ln w="0" xmlns:a="http://schemas.openxmlformats.org/drawingml/2006/main"><a:solidFill><a:srgbClr val="DDF6F4" /></a:solidFill></a:ln></p:spPr></p:sp><p:sp><p:nvSpPr><p:cNvPr id="9" name=""><a:extLst xmlns:a="http://schemas.openxmlformats.org/drawingml/2006/main"><a:ext uri="{FF2B5EF4-FFF2-40B4-BE49-F238E27FC236}"><a16:creationId id="{90395517-CF04-4BF9-9C76-BB7E5F67957D}" xmlns:a16="http://schemas.microsoft.com/office/drawing/2014/main" /></a:ext></a:extLst></p:cNvPr><p:cNvSpPr><a:spLocks noGrp="1" xmlns:a="http://schemas.openxmlformats.org/drawingml/2006/main" /></p:cNvSpPr><p:nvPr /></p:nvSpPr><p:spPr><a:xfrm xmlns:a="http://schemas.openxmlformats.org/drawingml/2006/main"><a:off x="971550" y="2571750" /><a:ext cx="3429000" cy="209550" /></a:xfrm><a:prstGeom prst="rect" xmlns:a="http://schemas.openxmlformats.org/drawingml/2006/main"><a:avLst /></a:prstGeom><a:noFill xmlns:a="http://schemas.openxmlformats.org/drawingml/2006/main" /><a:ln w="0" xmlns:a="http://schemas.openxmlformats.org/drawingml/2006/main"><a:noFill /></a:ln></p:spPr><p:txBody><a:bodyPr anchor="t" xmlns:a="http://schemas.openxmlformats.org/drawingml/2006/main" /><a:lstStyle xmlns:a="http://schemas.openxmlformats.org/drawingml/2006/main" /><a:p xmlns:a="http://schemas.openxmlformats.org/drawingml/2006/main"><a:pPr algn="l"><a:defRPr sz="1500"><a:solidFill><a:srgbClr val="0F2D52" /></a:solidFill><a:latin typeface="Arial" /><a:ea typeface="Arial" /><a:cs typeface="Arial" /></a:defRPr></a:pPr><a:r><a:rPr sz="1500" b="1"><a:solidFill><a:srgbClr val="0F2D52" /></a:solidFill><a:latin typeface="Arial" /><a:ea typeface="Arial" /><a:cs typeface="Arial" /></a:rPr><a:t>�zet</a:t></a:r></a:p></p:txBody></p:sp><p:sp><p:nvSpPr><p:cNvPr id="10" name=""><a:extLst xmlns:a="http://schemas.openxmlformats.org/drawingml/2006/main"><a:ext uri="{FF2B5EF4-FFF2-40B4-BE49-F238E27FC236}"><a16:creationId id="{1ACB6205-F01D-4A6A-983F-5FC7A0937132}" xmlns:a16="http://schemas.microsoft.com/office/drawing/2014/main" /></a:ext></a:extLst></p:cNvPr><p:cNvSpPr><a:spLocks noGrp="1" xmlns:a="http://schemas.openxmlformats.org/drawingml/2006/main" /></p:cNvSpPr><p:nvPr /></p:nvSpPr><p:spPr><a:xfrm xmlns:a="http://schemas.openxmlformats.org/drawingml/2006/main"><a:off x="971550" y="3048000" /><a:ext cx="4000500" cy="1714500" /></a:xfrm><a:prstGeom prst="rect" xmlns:a="http://schemas.openxmlformats.org/drawingml/2006/main"><a:avLst /></a:prstGeom><a:noFill xmlns:a="http://schemas.openxmlformats.org/drawingml/2006/main" /><a:ln w="0" xmlns:a="http://schemas.openxmlformats.org/drawingml/2006/main"><a:noFill /></a:ln></p:spPr><p:txBody><a:bodyPr anchor="t" xmlns:a="http://schemas.openxmlformats.org/drawingml/2006/main" /><a:lstStyle xmlns:a="http://schemas.openxmlformats.org/drawingml/2006/main" /><a:p xmlns:a="http://schemas.openxmlformats.org/drawingml/2006/main"><a:pPr algn="l"><a:defRPr sz="1275"><a:solidFill><a:srgbClr val="333333" /></a:solidFill><a:latin typeface="Arial" /><a:ea typeface="Arial" /><a:cs typeface="Arial" /></a:defRPr></a:pPr><a:r><a:t>⬢ Yatırım yalnızca ekipman satın alma de�xildir</a:t></a:r></a:p><a:p xmlns:a="http://schemas.openxmlformats.org/drawingml/2006/main"><a:pPr algn="l"><a:defRPr sz="1275"><a:solidFill><a:srgbClr val="333333" /></a:solidFill><a:latin typeface="Arial" /><a:ea typeface="Arial" /><a:cs typeface="Arial" /></a:defRPr></a:pPr><a:r><a:t>⬢ Fizibilite teknik, operasyonel ve finansal boyutu birlikte ta�xır</a:t></a:r></a:p><a:p xmlns:a="http://schemas.openxmlformats.org/drawingml/2006/main"><a:pPr algn="l"><a:defRPr sz="1275"><a:solidFill><a:srgbClr val="333333" /></a:solidFill><a:latin typeface="Arial" /><a:ea typeface="Arial" /><a:cs typeface="Arial" /></a:defRPr></a:pPr><a:r><a:t>⬢ Yerle�xim ve altyapı en az makine seçimi kadar kritiktir</a:t></a:r></a:p><a:p xmlns:a="http://schemas.openxmlformats.org/drawingml/2006/main"><a:pPr algn="l"><a:defRPr sz="1275"><a:solidFill><a:srgbClr val="333333" /></a:solidFill><a:latin typeface="Arial" /><a:ea typeface="Arial" /><a:cs typeface="Arial" /></a:defRPr></a:pPr><a:r><a:t>⬢ Kurulum ba�xarısı teslimden önceki hazırlıkla ba�xlar</a:t></a:r></a:p></p:txBody></p:sp><p:sp><p:nvSpPr><p:cNvPr id="11" name=""><a:extLst xmlns:a="http://schemas.openxmlformats.org/drawingml/2006/main"><a:ext uri="{FF2B5EF4-FFF2-40B4-BE49-F238E27FC236}"><a16:creationId id="{E6510AD2-E74E-4BA5-BF0D-67A165465E89}" xmlns:a16="http://schemas.microsoft.com/office/drawing/2014/main" /></a:ext></a:extLst></p:cNvPr><p:cNvSpPr><a:spLocks noGrp="1" xmlns:a="http://schemas.openxmlformats.org/drawingml/2006/main" /></p:cNvSpPr><p:nvPr /></p:nvSpPr><p:spPr><a:xfrm xmlns:a="http://schemas.openxmlformats.org/drawingml/2006/main"><a:off x="6191250" y="2209800" /><a:ext cx="5048250" cy="3143250" /></a:xfrm><a:prstGeom prst="roundRect" xmlns:a="http://schemas.openxmlformats.org/drawingml/2006/main"><a:avLst><a:gd name="adj" fmla="val 7273" /></a:avLst></a:prstGeom><a:solidFill xmlns:a="http://schemas.openxmlformats.org/drawingml/2006/main"><a:srgbClr val="0F2D52" /></a:solidFill><a:ln w="0" xmlns:a="http://schemas.openxmlformats.org/drawingml/2006/main"><a:solidFill><a:srgbClr val="0F2D52" /></a:solidFill></a:ln></p:spPr></p:sp><p:sp><p:nvSpPr><p:cNvPr id="12" name=""><a:extLst xmlns:a="http://schemas.openxmlformats.org/drawingml/2006/main"><a:ext uri="{FF2B5EF4-FFF2-40B4-BE49-F238E27FC236}"><a16:creationId id="{BA6D59E4-4E65-437E-AF0E-88B7CDB7E4CB}" xmlns:a16="http://schemas.microsoft.com/office/drawing/2014/main" /></a:ext></a:extLst></p:cNvPr><p:cNvSpPr><a:spLocks noGrp="1" xmlns:a="http://schemas.openxmlformats.org/drawingml/2006/main" /></p:cNvSpPr><p:nvPr /></p:nvSpPr><p:spPr><a:xfrm xmlns:a="http://schemas.openxmlformats.org/drawingml/2006/main"><a:off x="6515100" y="2571750" /><a:ext cx="2857500" cy="209550" /></a:xfrm><a:prstGeom prst="rect" xmlns:a="http://schemas.openxmlformats.org/drawingml/2006/main"><a:avLst /></a:prstGeom><a:noFill xmlns:a="http://schemas.openxmlformats.org/drawingml/2006/main" /><a:ln w="0" xmlns:a="http://schemas.openxmlformats.org/drawingml/2006/main"><a:noFill /></a:ln></p:spPr><p:txBody><a:bodyPr anchor="t" xmlns:a="http://schemas.openxmlformats.org/drawingml/2006/main" /><a:lstStyle xmlns:a="http://schemas.openxmlformats.org/drawingml/2006/main" /><a:p xmlns:a="http://schemas.openxmlformats.org/drawingml/2006/main"><a:pPr algn="l"><a:defRPr sz="1500"><a:solidFill><a:srgbClr val="FFFFFF" /></a:solidFill><a:latin typeface="Arial" /><a:ea typeface="Arial" /><a:cs typeface="Arial" /></a:defRPr></a:pPr><a:r><a:rPr sz="1500" b="1"><a:solidFill><a:srgbClr val="FFFFFF" /></a:solidFill><a:latin typeface="Arial" /><a:ea typeface="Arial" /><a:cs typeface="Arial" /></a:rPr><a:t>Sonraki adım</a:t></a:r></a:p></p:txBody></p:sp><p:sp><p:nvSpPr><p:cNvPr id="13" name=""><a:extLst xmlns:a="http://schemas.openxmlformats.org/drawingml/2006/main"><a:ext uri="{FF2B5EF4-FFF2-40B4-BE49-F238E27FC236}"><a16:creationId id="{BF5FC500-DECA-40F5-851F-3C5C3B437924}" xmlns:a16="http://schemas.microsoft.com/office/drawing/2014/main" /></a:ext></a:extLst></p:cNvPr><p:cNvSpPr><a:spLocks noGrp="1" xmlns:a="http://schemas.openxmlformats.org/drawingml/2006/main" /></p:cNvSpPr><p:nvPr /></p:nvSpPr><p:spPr><a:xfrm xmlns:a="http://schemas.openxmlformats.org/drawingml/2006/main"><a:off x="6515100" y="3048000" /><a:ext cx="4000500" cy="1524000" /></a:xfrm><a:prstGeom prst="rect" xmlns:a="http://schemas.openxmlformats.org/drawingml/2006/main"><a:avLst /></a:prstGeom><a:noFill xmlns:a="http://schemas.openxmlformats.org/drawingml/2006/main" /><a:ln w="0" xmlns:a="http://schemas.openxmlformats.org/drawingml/2006/main"><a:noFill /></a:ln></p:spPr><p:txBody><a:bodyPr anchor="t" xmlns:a="http://schemas.openxmlformats.org/drawingml/2006/main" /><a:lstStyle xmlns:a="http://schemas.openxmlformats.org/drawingml/2006/main" /><a:p xmlns:a="http://schemas.openxmlformats.org/drawingml/2006/main"><a:pPr algn="l"><a:defRPr sz="1275"><a:solidFill><a:srgbClr val="E9F0F6" /></a:solidFill><a:latin typeface="Arial" /><a:ea typeface="Arial" /><a:cs typeface="Arial" /></a:defRPr></a:pPr><a:r><a:t>⬢ Orta seviyede proje planlama, tedarik yönetimi ve devreye alma disiplinine geç</a:t></a:r></a:p><a:p xmlns:a="http://schemas.openxmlformats.org/drawingml/2006/main"><a:pPr algn="l"><a:defRPr sz="1275"><a:solidFill><a:srgbClr val="E9F0F6" /></a:solidFill><a:latin typeface="Arial" /><a:ea typeface="Arial" /><a:cs typeface="Arial" /></a:defRPr></a:pPr><a:r><a:t>⬢ Kararları zaman, maliyet ve risk ekseninde birlikte yönet</a:t></a:r></a:p><a:p xmlns:a="http://schemas.openxmlformats.org/drawingml/2006/main"><a:pPr algn="l"><a:defRPr sz="1275"><a:solidFill><a:srgbClr val="E9F0F6" /></a:solidFill><a:latin typeface="Arial" /><a:ea typeface="Arial" /><a:cs typeface="Arial" /></a:defRPr></a:pPr><a:r><a:t>⬢ Tedarikçi ve kabul sistemini derinle�xtir</a:t></a:r></a:p></p:txBody></p:sp><p:sp><p:nvSpPr><p:cNvPr id="14" name=""><a:extLst xmlns:a="http://schemas.openxmlformats.org/drawingml/2006/main"><a:ext uri="{FF2B5EF4-FFF2-40B4-BE49-F238E27FC236}"><a16:creationId id="{17DF54E5-4340-447A-9D0A-D36AD1C8E089}" xmlns:a16="http://schemas.microsoft.com/office/drawing/2014/main" /></a:ext></a:extLst></p:cNvPr><p:cNvSpPr><a:spLocks noGrp="1" xmlns:a="http://schemas.openxmlformats.org/drawingml/2006/main" /></p:cNvSpPr><p:nvPr /></p:nvSpPr><p:spPr><a:xfrm xmlns:a="http://schemas.openxmlformats.org/drawingml/2006/main"><a:off x="6515100" y="4762500" /><a:ext cx="3810000" cy="247650" /></a:xfrm><a:prstGeom prst="rect" xmlns:a="http://schemas.openxmlformats.org/drawingml/2006/main"><a:avLst /></a:prstGeom><a:noFill xmlns:a="http://schemas.openxmlformats.org/drawingml/2006/main" /><a:ln w="0" xmlns:a="http://schemas.openxmlformats.org/drawingml/2006/main"><a:noFill /></a:ln></p:spPr><p:txBody><a:bodyPr anchor="t" xmlns:a="http://schemas.openxmlformats.org/drawingml/2006/main" /><a:lstStyle xmlns:a="http://schemas.openxmlformats.org/drawingml/2006/main" /><a:p xmlns:a="http://schemas.openxmlformats.org/drawingml/2006/main"><a:pPr algn="l"><a:defRPr sz="1200"><a:solidFill><a:srgbClr val="FF8A00" /></a:solidFill><a:latin typeface="Arial" /><a:ea typeface="Arial" /><a:cs typeface="Arial" /></a:defRPr></a:pPr><a:r><a:rPr sz="1200" b="1"><a:solidFill><a:srgbClr val="FF8A00" /></a:solidFill><a:latin typeface="Arial" /><a:ea typeface="Arial" /><a:cs typeface="Arial" /></a:rPr><a:t>Sanayide Verimlilik, Yönetimde Netlik, Dönü�xümde Sonuç.</a:t></a:r></a:p></p:txBody></p:sp><p:sp><p:nvSpPr><p:cNvPr id="15" name=""><a:extLst xmlns:a="http://schemas.openxmlformats.org/drawingml/2006/main"><a:ext uri="{FF2B5EF4-FFF2-40B4-BE49-F238E27FC236}"><a16:creationId id="{55D22B3A-B03A-4147-8CA7-559030259360}" xmlns:a16="http://schemas.microsoft.com/office/drawing/2014/main" /></a:ext></a:extLst></p:cNvPr><p:cNvSpPr><a:spLocks noGrp="1" xmlns:a="http://schemas.openxmlformats.org/drawingml/2006/main" /></p:cNvSpPr><p:nvPr /></p:nvSpPr><p:spPr><a:xfrm xmlns:a="http://schemas.openxmlformats.org/drawingml/2006/main"><a:off x="476250" y="6515100" /><a:ext cx="11239500" cy="9525" /></a:xfrm><a:prstGeom prst="rect" xmlns:a="http://schemas.openxmlformats.org/drawingml/2006/main"><a:avLst /></a:prstGeom><a:solidFill xmlns:a="http://schemas.openxmlformats.org/drawingml/2006/main"><a:srgbClr val="D9E2EA" /></a:solidFill><a:ln w="0" xmlns:a="http://schemas.openxmlformats.org/drawingml/2006/main"><a:solidFill><a:srgbClr val="D9E2EA" /></a:solidFill></a:ln></p:spPr></p:sp><p:sp><p:nvSpPr><p:cNvPr id="16" name=""><a:extLst xmlns:a="http://schemas.openxmlformats.org/drawingml/2006/main"><a:ext uri="{FF2B5EF4-FFF2-40B4-BE49-F238E27FC236}"><a16:creationId id="{8BC6C8A3-177C-4B7D-B0DE-407C1B9731CB}" xmlns:a16="http://schemas.microsoft.com/office/drawing/2014/main" /></a:ext></a:extLst></p:cNvPr><p:cNvSpPr><a:spLocks noGrp="1" xmlns:a="http://schemas.openxmlformats.org/drawingml/2006/main" /></p:cNvSpPr><p:nvPr /></p:nvSpPr><p:spPr><a:xfrm xmlns:a="http://schemas.openxmlformats.org/drawingml/2006/main"><a:off x="552450" y="6572250" /><a:ext cx="4000500" cy="133350" /></a:xfrm><a:prstGeom prst="rect" xmlns:a="http://schemas.openxmlformats.org/drawingml/2006/main"><a:avLst /></a:prstGeom><a:noFill xmlns:a="http://schemas.openxmlformats.org/drawingml/2006/main" /><a:ln w="0" xmlns:a="http://schemas.openxmlformats.org/drawingml/2006/main"><a:noFill /></a:ln></p:spPr><p:txBody><a:bodyPr anchor="t" xmlns:a="http://schemas.openxmlformats.org/drawingml/2006/main" /><a:lstStyle xmlns:a="http://schemas.openxmlformats.org/drawingml/2006/main" /><a:p xmlns:a="http://schemas.openxmlformats.org/drawingml/2006/main"><a:pPr algn="l"><a:defRPr sz="675"><a:solidFill><a:srgbClr val="607286" /></a:solidFill><a:latin typeface="Arial" /><a:ea typeface="Arial" /><a:cs typeface="Arial" /></a:defRPr></a:pPr><a:r><a:t>Teknik Yatırım ve Tesis Kurulumu Temelleri / Katılımcı e�xitim notu</a:t></a:r></a:p></p:txBody></p:sp><p:sp><p:nvSpPr><p:cNvPr id="17" name=""><a:extLst xmlns:a="http://schemas.openxmlformats.org/drawingml/2006/main"><a:ext uri="{FF2B5EF4-FFF2-40B4-BE49-F238E27FC236}"><a16:creationId id="{8B87A0E7-E50F-4D68-8F7C-84A746490627}" xmlns:a16="http://schemas.microsoft.com/office/drawing/2014/main" /></a:ext></a:extLst></p:cNvPr><p:cNvSpPr><a:spLocks noGrp="1" xmlns:a="http://schemas.openxmlformats.org/drawingml/2006/main" /></p:cNvSpPr><p:nvPr /></p:nvSpPr><p:spPr><a:xfrm xmlns:a="http://schemas.openxmlformats.org/drawingml/2006/main"><a:off x="10953750" y="6572250" /><a:ext cx="381000" cy="133350" /></a:xfrm><a:prstGeom prst="rect" xmlns:a="http://schemas.openxmlformats.org/drawingml/2006/main"><a:avLst /></a:prstGeom><a:noFill xmlns:a="http://schemas.openxmlformats.org/drawingml/2006/main" /><a:ln w="0" xmlns:a="http://schemas.openxmlformats.org/drawingml/2006/main"><a:noFill /></a:ln></p:spPr><p:txBody><a:bodyPr anchor="t" xmlns:a="http://schemas.openxmlformats.org/drawingml/2006/main" /><a:lstStyle xmlns:a="http://schemas.openxmlformats.org/drawingml/2006/main" /><a:p xmlns:a="http://schemas.openxmlformats.org/drawingml/2006/main"><a:pPr algn="r"><a:defRPr sz="675"><a:solidFill><a:srgbClr val="607286" /></a:solidFill><a:latin typeface="Arial" /><a:ea typeface="Arial" /><a:cs typeface="Arial" /></a:defRPr></a:pPr><a:r><a:t>20</a:t></a:r></a:p></p:txBody></p:sp></p:spTree><p:extLst><p:ext uri="{BB962C8B-B14F-4D97-AF65-F5344CB8AC3E}"><p14:creationId val="974943821" xmlns:p14="http://schemas.microsoft.com/office/powerpoint/2010/main" /></p:ext></p:extLst></p:cSld></p:sld>
</file>

<file path=ppt\slides\slide3.xml><?xml version="1.0" encoding="utf-8"?>
<p:sld xmlns:p="http://schemas.openxmlformats.org/presentationml/2006/main">
  <p:cSld>
    <p:bg>
      <p:bgPr>
        <a:solidFill xmlns:a="http://schemas.openxmlformats.org/drawingml/2006/main">
          <a:srgbClr val="FFFFFF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8F58337B-52AE-4432-B0F6-5C87A2DC531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876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0F2D52"/>
            </a:solidFill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BDAC658C-2296-4E4F-A877-451CF2B6C6F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171450"/>
            <a:ext cx="26670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Ege Advisory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E5F858AF-131E-4D06-A7B2-E27BD2E9A91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476250"/>
            <a:ext cx="2476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750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STRATEGY &amp; OPERATIONS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5C381D15-332A-405E-B737-66BCE0DB663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190500"/>
            <a:ext cx="7429500" cy="247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Teknik Yatırım ve Tesis Kurulumu Temelleri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010C368A-C1F4-44A9-B05D-7D85B2DE381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495300"/>
            <a:ext cx="7429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825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Yatırım kararının be�x ana sorusu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FDD2FE86-7F91-4403-9E7B-1E77DAF6442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1200150"/>
            <a:ext cx="72390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22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22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Yatırım kararının be�x ana sorusu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851CE564-23CF-4A50-9D59-B452DFD2F81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1676400"/>
            <a:ext cx="81915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Temel seviyede önce do�xru sorular sorulmalıdır; yanlı�x soru, yanlı�x proje kapsamı üretir.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D80EFD4C-B1BE-44BF-87CF-7FACD2349FA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2266950"/>
            <a:ext cx="5105400" cy="3619500"/>
          </a:xfrm>
          <a:prstGeom xmlns:a="http://schemas.openxmlformats.org/drawingml/2006/main" prst="roundRect">
            <a:avLst>
              <a:gd name="adj" fmla="val 6316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3EF635BB-C768-4DFA-B503-4C3B8E0D150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34100" y="2266950"/>
            <a:ext cx="5105400" cy="3619500"/>
          </a:xfrm>
          <a:prstGeom xmlns:a="http://schemas.openxmlformats.org/drawingml/2006/main" prst="roundRect">
            <a:avLst>
              <a:gd name="adj" fmla="val 6316"/>
            </a:avLst>
          </a:prstGeom>
          <a:solidFill xmlns:a="http://schemas.openxmlformats.org/drawingml/2006/main">
            <a:srgbClr val="EAF0F6"/>
          </a:solidFill>
          <a:ln xmlns:a="http://schemas.openxmlformats.org/drawingml/2006/main" w="0">
            <a:solidFill>
              <a:srgbClr val="EAF0F6"/>
            </a:solidFill>
          </a:ln>
        </p:spPr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93375795-70DA-405D-A292-4E07E3D45E6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2609850"/>
            <a:ext cx="32385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5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5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Sorular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327895BA-1CF7-4C60-8BCC-50FE45789BD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3067050"/>
            <a:ext cx="4095750" cy="23812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Neden yatırım yapılıyor?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Hangi kapasite veya çıktı hedefleniyor?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Hangi zaman penceresinde devreye alınmalı?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Hangi kalite ve güvenlik standardı bekleniyor?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00EBA967-83AD-4733-BB8A-4B5352C08FB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38900" y="2609850"/>
            <a:ext cx="32385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5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5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Neden önemlidir?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12BB4639-85DD-489D-86BA-A75EA448C7F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38900" y="3067050"/>
            <a:ext cx="4095750" cy="23812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Kapsamı netle�xtirir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Karar vericiler arasında ortak dil kurar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Sonradan eklenen belirsiz i�xleri azaltır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Bütçe ve zaman hedefini gerçekçi hale getirir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A101421D-193B-4248-8D8D-1D2CAAA7EAF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6250" y="6515100"/>
            <a:ext cx="112395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E2EA"/>
          </a:solidFill>
          <a:ln xmlns:a="http://schemas.openxmlformats.org/drawingml/2006/main" w="0">
            <a:solidFill>
              <a:srgbClr val="D9E2EA"/>
            </a:solidFill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E66CC612-64DD-4930-B1E2-6E88436CFAC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6572250"/>
            <a:ext cx="40005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Teknik Yatırım ve Tesis Kurulumu Temelleri / Katılımcı e�xitim notu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B4DF97AA-D756-45B8-9A17-1AA701BFF06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53750" y="6572250"/>
            <a:ext cx="3810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r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1084667802"/>
      </p:ext>
    </p:extLst>
  </p:cSld>
</p:sld>
</file>

<file path=ppt\slides\slide4.xml><?xml version="1.0" encoding="utf-8"?>
<p:sld xmlns:p="http://schemas.openxmlformats.org/presentationml/2006/main">
  <p:cSld>
    <p:bg>
      <p:bgPr>
        <a:solidFill xmlns:a="http://schemas.openxmlformats.org/drawingml/2006/main">
          <a:srgbClr val="FFFFFF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3C0F7E36-583A-4F9E-8649-FD0B7ECE3CD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876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0F2D52"/>
            </a:solidFill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0B589C1F-AE37-4F5A-8001-C0BD6E11C81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171450"/>
            <a:ext cx="26670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Ege Advisory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8BECEF44-472E-408B-9C5B-DF58B5E2105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476250"/>
            <a:ext cx="2476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750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STRATEGY &amp; OPERATIONS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9A33D245-5B21-4949-B2B7-45E29066FD5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190500"/>
            <a:ext cx="7429500" cy="247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Teknik Yatırım ve Tesis Kurulumu Temelleri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3942503B-3D5A-40F1-B655-3B7D4B66648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495300"/>
            <a:ext cx="7429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825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Yatırımın ana fazları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CCDD22D8-F537-4702-B5A0-8F161AB8A94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1200150"/>
            <a:ext cx="72390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22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22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Yatırımın ana fazları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9ED5327A-B38A-4134-92C2-094FFACFEC2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1676400"/>
            <a:ext cx="81915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Teknik yatırım, birbirini takip eden ve birbirine veri sa�xlayan fazlarla yürür.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7D110A2F-82C0-44C7-8ADD-1B46162D07B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2209800"/>
            <a:ext cx="4953000" cy="704850"/>
          </a:xfrm>
          <a:prstGeom xmlns:a="http://schemas.openxmlformats.org/drawingml/2006/main" prst="roundRect">
            <a:avLst>
              <a:gd name="adj" fmla="val 24324"/>
            </a:avLst>
          </a:prstGeom>
          <a:solidFill xmlns:a="http://schemas.openxmlformats.org/drawingml/2006/main">
            <a:srgbClr val="EAF0F6"/>
          </a:solidFill>
          <a:ln xmlns:a="http://schemas.openxmlformats.org/drawingml/2006/main" w="0">
            <a:solidFill>
              <a:srgbClr val="EAF0F6"/>
            </a:solidFill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155C59C5-8ACE-4587-A25A-0831754508D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7250" y="2343150"/>
            <a:ext cx="209550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2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İhtiyaç Tanımı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621E6015-CFFC-4D34-9367-431312BFA23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7250" y="2571750"/>
            <a:ext cx="447675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3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Amaç, kapasite ve kapsamın netle�xmesi.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6EDA1429-EBE3-45DB-8A66-5FA48EF069C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00750" y="2209800"/>
            <a:ext cx="4953000" cy="704850"/>
          </a:xfrm>
          <a:prstGeom xmlns:a="http://schemas.openxmlformats.org/drawingml/2006/main" prst="roundRect">
            <a:avLst>
              <a:gd name="adj" fmla="val 24324"/>
            </a:avLst>
          </a:prstGeom>
          <a:solidFill xmlns:a="http://schemas.openxmlformats.org/drawingml/2006/main">
            <a:srgbClr val="DDF6F4"/>
          </a:solidFill>
          <a:ln xmlns:a="http://schemas.openxmlformats.org/drawingml/2006/main" w="0">
            <a:solidFill>
              <a:srgbClr val="DDF6F4"/>
            </a:solidFill>
          </a:ln>
        </p:spPr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C9CC02A4-B5FE-4854-8C03-51E8ECEB257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91250" y="2343150"/>
            <a:ext cx="209550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2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Fizibilite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BD4EAC6C-361A-4F01-901B-763F0FE6445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91250" y="2571750"/>
            <a:ext cx="447675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3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Teknik ve ekonomik yapılabilirli�xin de�xerlendirilmesi.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B7711228-D914-4733-88FC-B656E0F5E95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3124200"/>
            <a:ext cx="4953000" cy="704850"/>
          </a:xfrm>
          <a:prstGeom xmlns:a="http://schemas.openxmlformats.org/drawingml/2006/main" prst="roundRect">
            <a:avLst>
              <a:gd name="adj" fmla="val 24324"/>
            </a:avLst>
          </a:prstGeom>
          <a:solidFill xmlns:a="http://schemas.openxmlformats.org/drawingml/2006/main">
            <a:srgbClr val="EAF0F6"/>
          </a:solidFill>
          <a:ln xmlns:a="http://schemas.openxmlformats.org/drawingml/2006/main" w="0">
            <a:solidFill>
              <a:srgbClr val="EAF0F6"/>
            </a:solidFill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599427FA-C552-4710-8236-DE8AFAB42D3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7250" y="3257550"/>
            <a:ext cx="209550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2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Tasarım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123E986D-5FA3-4274-B720-D941E55993A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7250" y="3486150"/>
            <a:ext cx="447675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3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Yerle�xim, akı�x, ekipman ve altyapı kurgusu.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5526F252-AD16-4B8A-9008-42084757277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00750" y="3124200"/>
            <a:ext cx="4953000" cy="704850"/>
          </a:xfrm>
          <a:prstGeom xmlns:a="http://schemas.openxmlformats.org/drawingml/2006/main" prst="roundRect">
            <a:avLst>
              <a:gd name="adj" fmla="val 24324"/>
            </a:avLst>
          </a:prstGeom>
          <a:solidFill xmlns:a="http://schemas.openxmlformats.org/drawingml/2006/main">
            <a:srgbClr val="DDF6F4"/>
          </a:solidFill>
          <a:ln xmlns:a="http://schemas.openxmlformats.org/drawingml/2006/main" w="0">
            <a:solidFill>
              <a:srgbClr val="DDF6F4"/>
            </a:solidFill>
          </a:ln>
        </p:spPr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AA9C070F-838B-4CEB-8353-86A27B2E507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91250" y="3257550"/>
            <a:ext cx="209550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2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Tedarik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1915C8C8-5F24-4649-AEA4-A9793BE5E0F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91250" y="3486150"/>
            <a:ext cx="447675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3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Makine, ekipman ve hizmet seçimi.</a:t>
            </a:r>
          </a:p>
        </p:txBody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525050D1-875B-4A90-9333-4B7FFE81403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4038600"/>
            <a:ext cx="4953000" cy="704850"/>
          </a:xfrm>
          <a:prstGeom xmlns:a="http://schemas.openxmlformats.org/drawingml/2006/main" prst="roundRect">
            <a:avLst>
              <a:gd name="adj" fmla="val 24324"/>
            </a:avLst>
          </a:prstGeom>
          <a:solidFill xmlns:a="http://schemas.openxmlformats.org/drawingml/2006/main">
            <a:srgbClr val="EAF0F6"/>
          </a:solidFill>
          <a:ln xmlns:a="http://schemas.openxmlformats.org/drawingml/2006/main" w="0">
            <a:solidFill>
              <a:srgbClr val="EAF0F6"/>
            </a:solidFill>
          </a:ln>
        </p:spPr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821F395B-E52E-4863-8B3E-5E8A9A376DD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7250" y="4171950"/>
            <a:ext cx="209550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2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Kurulum</a:t>
            </a:r>
          </a:p>
        </p:txBody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1D3170DF-3083-472C-967B-8F2D4CCD660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7250" y="4400550"/>
            <a:ext cx="447675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3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Sahada uygulama ve entegrasyon.</a:t>
            </a:r>
          </a:p>
        </p:txBody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65212059-2625-4701-9826-19AEDF3BD6C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00750" y="4038600"/>
            <a:ext cx="4953000" cy="704850"/>
          </a:xfrm>
          <a:prstGeom xmlns:a="http://schemas.openxmlformats.org/drawingml/2006/main" prst="roundRect">
            <a:avLst>
              <a:gd name="adj" fmla="val 24324"/>
            </a:avLst>
          </a:prstGeom>
          <a:solidFill xmlns:a="http://schemas.openxmlformats.org/drawingml/2006/main">
            <a:srgbClr val="DDF6F4"/>
          </a:solidFill>
          <a:ln xmlns:a="http://schemas.openxmlformats.org/drawingml/2006/main" w="0">
            <a:solidFill>
              <a:srgbClr val="DDF6F4"/>
            </a:solidFill>
          </a:ln>
        </p:spPr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0EBCDD76-2F8C-4BBB-9BBF-71817CB8615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91250" y="4171950"/>
            <a:ext cx="209550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2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Devreye Alma</a:t>
            </a:r>
          </a:p>
        </p:txBody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652728A5-37E8-4CF3-B48E-61AB4ABF867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91250" y="4400550"/>
            <a:ext cx="447675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3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Test, do�xrulama ve i�xletmeye geçi�x.</a:t>
            </a:r>
          </a:p>
        </p:txBody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02D1CDCB-4163-46AB-95E0-B341FA4D671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6250" y="6515100"/>
            <a:ext cx="112395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E2EA"/>
          </a:solidFill>
          <a:ln xmlns:a="http://schemas.openxmlformats.org/drawingml/2006/main" w="0">
            <a:solidFill>
              <a:srgbClr val="D9E2EA"/>
            </a:solidFill>
          </a:ln>
        </p:spPr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B49FB3AD-EBA8-43FB-BAC5-ED589425062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6572250"/>
            <a:ext cx="40005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Teknik Yatırım ve Tesis Kurulumu Temelleri / Katılımcı e�xitim notu</a:t>
            </a:r>
          </a:p>
        </p:txBody>
      </p:sp>
      <p:sp>
        <p:nvSpPr>
          <p:cNvPr id="28" name="">
            <a:extLst xmlns:a="http://schemas.openxmlformats.org/drawingml/2006/main">
              <a:ext uri="{FF2B5EF4-FFF2-40B4-BE49-F238E27FC236}">
                <a16:creationId xmlns:a16="http://schemas.microsoft.com/office/drawing/2014/main" id="{18971187-BD8E-4A60-935B-E3A888576BD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53750" y="6572250"/>
            <a:ext cx="3810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r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4</a:t>
            </a:r>
          </a:p>
        </p:txBody>
      </p:sp>
    </p:spTree>
    <p:extLst>
      <p:ext uri="{BB962C8B-B14F-4D97-AF65-F5344CB8AC3E}">
        <p14:creationId xmlns:p14="http://schemas.microsoft.com/office/powerpoint/2010/main" val="1105902747"/>
      </p:ext>
    </p:extLst>
  </p:cSld>
</p:sld>
</file>

<file path=ppt\slides\slide5.xml><?xml version="1.0" encoding="utf-8"?>
<p:sld xmlns:p="http://schemas.openxmlformats.org/presentationml/2006/main">
  <p:cSld>
    <p:bg>
      <p:bgPr>
        <a:solidFill xmlns:a="http://schemas.openxmlformats.org/drawingml/2006/main">
          <a:srgbClr val="F4F6F8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35D0BBCF-34D4-4767-AB79-AA35F47CC73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876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0F2D52"/>
            </a:solidFill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47592B6B-9843-4A9F-919A-380DC1B09A6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171450"/>
            <a:ext cx="26670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Ege Advisory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EF428FC8-E56B-441A-83F2-6EEBE6D310B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476250"/>
            <a:ext cx="2476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750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STRATEGY &amp; OPERATIONS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10BEF832-A033-44A0-B177-F82B80A40B1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190500"/>
            <a:ext cx="7429500" cy="247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Teknik Yatırım ve Tesis Kurulumu Temelleri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B0040723-2A35-4E89-828C-68BE5047CD7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495300"/>
            <a:ext cx="7429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825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İhtiyaç tanımı nasıl yapılır?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7A6CC6BB-32C0-48CB-9C7F-BD4BCD7D9AA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1200150"/>
            <a:ext cx="72390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22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22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İhtiyaç tanımı nasıl yapılır?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32FBF0A3-3428-48FD-8366-1514E6C2842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1676400"/>
            <a:ext cx="81915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Bir yatırımın ba�xarısı ço�xu zaman satın alma a�xamasında de�xil, ihtiyaç tanımının kalitesinde belirlenir.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33299F89-2ECF-46AD-908A-B0859BC8E8B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2209800"/>
            <a:ext cx="10572750" cy="1066800"/>
          </a:xfrm>
          <a:prstGeom xmlns:a="http://schemas.openxmlformats.org/drawingml/2006/main" prst="roundRect">
            <a:avLst>
              <a:gd name="adj" fmla="val 16071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EC1A4CA5-19E0-4A0F-8E90-84186191FC8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14400" y="2419350"/>
            <a:ext cx="22860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3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3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İ�x gerekçesi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1A2B4AA4-9EE9-4033-9D59-C1B39320401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143250" y="2381250"/>
            <a:ext cx="7620000" cy="723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Kapasite açı�xı mı var?</a:t>
            </a:r>
          </a:p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Kalite veya darbo�xaz problemi mi çözülüyor?</a:t>
            </a:r>
          </a:p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Yeni ürün / mü�xteri ihtiyacı mı kar�xılanıyor?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82A62C23-CE6C-454D-8626-0F216D5237F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3486150"/>
            <a:ext cx="10572750" cy="1066800"/>
          </a:xfrm>
          <a:prstGeom xmlns:a="http://schemas.openxmlformats.org/drawingml/2006/main" prst="roundRect">
            <a:avLst>
              <a:gd name="adj" fmla="val 16071"/>
            </a:avLst>
          </a:prstGeom>
          <a:solidFill xmlns:a="http://schemas.openxmlformats.org/drawingml/2006/main">
            <a:srgbClr val="EAF0F6"/>
          </a:solidFill>
          <a:ln xmlns:a="http://schemas.openxmlformats.org/drawingml/2006/main" w="0">
            <a:solidFill>
              <a:srgbClr val="EAF0F6"/>
            </a:solidFill>
          </a:ln>
        </p:spPr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421FA94A-3F88-4DD0-A11F-CEE6A803757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14400" y="3695700"/>
            <a:ext cx="22860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3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3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Teknik hedef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48D0FB93-67F3-42DE-A2FE-0E85924BECB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143250" y="3657600"/>
            <a:ext cx="7620000" cy="723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Saatlik-günlük kapasite</a:t>
            </a:r>
          </a:p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�Srün ve proses sınırları</a:t>
            </a:r>
          </a:p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Beklenen kalite standardı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DBCECA0B-9AFE-4E0E-9134-5D193A0E7FF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4762500"/>
            <a:ext cx="10572750" cy="1066800"/>
          </a:xfrm>
          <a:prstGeom xmlns:a="http://schemas.openxmlformats.org/drawingml/2006/main" prst="roundRect">
            <a:avLst>
              <a:gd name="adj" fmla="val 16071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8F7CA3A0-FEBB-4921-936A-41CE3C97259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14400" y="4972050"/>
            <a:ext cx="22860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3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3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Operasyon hedefi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4402813C-3B15-4472-9778-1C8D4CD3978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143250" y="4933950"/>
            <a:ext cx="7620000" cy="723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İnsan ihtiyacı</a:t>
            </a:r>
          </a:p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Akı�x ve yerle�xim etkisi</a:t>
            </a:r>
          </a:p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Bakım ve i�xletme kolaylı�xı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4915DB49-8FA1-4687-BBC1-4E2406DF7B7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6250" y="6515100"/>
            <a:ext cx="112395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E2EA"/>
          </a:solidFill>
          <a:ln xmlns:a="http://schemas.openxmlformats.org/drawingml/2006/main" w="0">
            <a:solidFill>
              <a:srgbClr val="D9E2EA"/>
            </a:solidFill>
          </a:ln>
        </p:spPr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8AC94A17-A225-4135-BBAC-22BD884000C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6572250"/>
            <a:ext cx="40005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Teknik Yatırım ve Tesis Kurulumu Temelleri / Katılımcı e�xitim notu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DF80C170-4735-44E5-A45F-FBFB5C98053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53750" y="6572250"/>
            <a:ext cx="3810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r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5</a:t>
            </a:r>
          </a:p>
        </p:txBody>
      </p:sp>
    </p:spTree>
    <p:extLst>
      <p:ext uri="{BB962C8B-B14F-4D97-AF65-F5344CB8AC3E}">
        <p14:creationId xmlns:p14="http://schemas.microsoft.com/office/powerpoint/2010/main" val="929123179"/>
      </p:ext>
    </p:extLst>
  </p:cSld>
</p:sld>
</file>

<file path=ppt\slides\slide6.xml><?xml version="1.0" encoding="utf-8"?>
<p:sld xmlns:p="http://schemas.openxmlformats.org/presentationml/2006/main">
  <p:cSld>
    <p:bg>
      <p:bgPr>
        <a:solidFill xmlns:a="http://schemas.openxmlformats.org/drawingml/2006/main">
          <a:srgbClr val="FFFFFF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E6426148-4607-4B67-B762-37E9AE5AF1B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876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0F2D52"/>
            </a:solidFill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8175E9E1-0CD2-442F-9B68-0C39A3A2A4A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171450"/>
            <a:ext cx="26670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Ege Advisory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E441F147-936C-44B5-88B7-6D88D312D89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476250"/>
            <a:ext cx="2476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750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STRATEGY &amp; OPERATIONS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B5D02433-A3BE-4E20-A9D8-96CE2C4BEF6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190500"/>
            <a:ext cx="7429500" cy="247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Teknik Yatırım ve Tesis Kurulumu Temelleri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9AFD66BC-BEAC-453D-A3D9-683685837D2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495300"/>
            <a:ext cx="7429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825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Fizibilite nedir, ne de�xildir?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0EE61D86-0EF3-44DB-946D-48611F4468E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1200150"/>
            <a:ext cx="72390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22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22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Fizibilite nedir, ne de�xildir?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ACE9047D-F395-4336-AFED-A48C19C941E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1676400"/>
            <a:ext cx="81915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Fizibilite yalnızca geri ödeme hesabı de�xildir; teknik, operasyonel ve finansal yapılabilirli�xin birlikte testidir.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B2925A2A-77FE-41F3-BDEC-00E602DD86B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2266950"/>
            <a:ext cx="5105400" cy="3619500"/>
          </a:xfrm>
          <a:prstGeom xmlns:a="http://schemas.openxmlformats.org/drawingml/2006/main" prst="roundRect">
            <a:avLst>
              <a:gd name="adj" fmla="val 6316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42BEEFA0-F4FF-4A35-980F-9FA1A921FE4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34100" y="2266950"/>
            <a:ext cx="5105400" cy="3619500"/>
          </a:xfrm>
          <a:prstGeom xmlns:a="http://schemas.openxmlformats.org/drawingml/2006/main" prst="roundRect">
            <a:avLst>
              <a:gd name="adj" fmla="val 6316"/>
            </a:avLst>
          </a:prstGeom>
          <a:solidFill xmlns:a="http://schemas.openxmlformats.org/drawingml/2006/main">
            <a:srgbClr val="FFE7CC"/>
          </a:solidFill>
          <a:ln xmlns:a="http://schemas.openxmlformats.org/drawingml/2006/main" w="0">
            <a:solidFill>
              <a:srgbClr val="FFE7CC"/>
            </a:solidFill>
          </a:ln>
        </p:spPr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2686D517-5216-4762-BC18-93673E67B85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2609850"/>
            <a:ext cx="32385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5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5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Fizibilite içinde olmalı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DD2C34EC-23ED-43E0-B909-C56540D4D84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3067050"/>
            <a:ext cx="4095750" cy="23812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Talep ve kapasite mantı�xı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Teknik alternatifler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Alan ve altyapı uygunlu�xu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Maliyet ve devreye alma süresi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095EEE5E-8FEF-4A2E-B2B8-F1FF6A87A54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38900" y="2609850"/>
            <a:ext cx="32385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5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5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Fizibilite yerine geçmez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AB36F95C-1D0E-482F-887A-804BB94F49D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38900" y="3067050"/>
            <a:ext cx="4095750" cy="23812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Teklif kıyası tek ba�xına fizibilite de�xildir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Satıcının bro�xürü teknik do�xrulama de�xildir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Bütçe onayı tasarım kalitesi anlamına gelmez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Tahmini süre yazmak gerçek planlama de�xildir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2AEE23DC-07A5-4CC7-979B-7CF6056B2EA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6250" y="6515100"/>
            <a:ext cx="112395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E2EA"/>
          </a:solidFill>
          <a:ln xmlns:a="http://schemas.openxmlformats.org/drawingml/2006/main" w="0">
            <a:solidFill>
              <a:srgbClr val="D9E2EA"/>
            </a:solidFill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6E5C0EFC-A399-48A2-9022-38D91AD9ADC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6572250"/>
            <a:ext cx="40005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Teknik Yatırım ve Tesis Kurulumu Temelleri / Katılımcı e�xitim notu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05236168-91BC-403C-9AD8-5BC1C62735F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53750" y="6572250"/>
            <a:ext cx="3810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r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6</a:t>
            </a:r>
          </a:p>
        </p:txBody>
      </p:sp>
    </p:spTree>
    <p:extLst>
      <p:ext uri="{BB962C8B-B14F-4D97-AF65-F5344CB8AC3E}">
        <p14:creationId xmlns:p14="http://schemas.microsoft.com/office/powerpoint/2010/main" val="910678657"/>
      </p:ext>
    </p:extLst>
  </p:cSld>
</p:sld>
</file>

<file path=ppt\slides\slide7.xml><?xml version="1.0" encoding="utf-8"?>
<p:sld xmlns:p="http://schemas.openxmlformats.org/presentationml/2006/main">
  <p:cSld>
    <p:bg>
      <p:bgPr>
        <a:solidFill xmlns:a="http://schemas.openxmlformats.org/drawingml/2006/main">
          <a:srgbClr val="FFFFFF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B9AC05F2-2BB1-4067-9033-8834FF8DC2D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876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0F2D52"/>
            </a:solidFill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A2610094-FE34-4A2A-9A11-6B7E2A0E5B7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171450"/>
            <a:ext cx="26670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Ege Advisory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B0D81B44-6733-4349-A90C-05C1D6E10A8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476250"/>
            <a:ext cx="2476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750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STRATEGY &amp; OPERATIONS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5839CFEF-5945-41C9-BD20-1A2C172F48D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190500"/>
            <a:ext cx="7429500" cy="247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Teknik Yatırım ve Tesis Kurulumu Temelleri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7404556B-09FB-44B7-801F-19814D21BB9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495300"/>
            <a:ext cx="7429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825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Fizibilite kontrol tablosu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4B5483D5-27E9-4385-BD66-CBFE6811486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1200150"/>
            <a:ext cx="72390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22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22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Fizibilite kontrol tablosu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4291AA85-7514-4F16-8713-33A16AF1BBD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1676400"/>
            <a:ext cx="81915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Temel seviyede a�xa�xıdaki ba�xlıklar en az ilk filtre olarak de�xerlendirilmelidir.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8C7D19BF-0ECD-4BC0-A7B3-91E1C0FFD9A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2324100"/>
            <a:ext cx="2476500" cy="514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F1191073-2807-4C48-BD47-96F83686EC6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2476500"/>
            <a:ext cx="224790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ctr">
              <a:defRPr sz="12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2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Ba�xlık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D1F8564A-E9CD-4873-AFCE-A2E2692051A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429000" y="2324100"/>
            <a:ext cx="2857500" cy="514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DC9239F2-C19C-4DD2-86C0-3D84FA8321B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543300" y="2476500"/>
            <a:ext cx="262890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ctr">
              <a:defRPr sz="12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2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Sorulacak soru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973FCF2D-22DD-4A66-A782-9E9B0083103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572250" y="2324100"/>
            <a:ext cx="4667250" cy="514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D6F4A2DE-5E87-4D28-B687-AE3C0184363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86550" y="2476500"/>
            <a:ext cx="443865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ctr">
              <a:defRPr sz="12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2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Kritik çıktı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0D36C83D-7DE9-4853-AB03-B6C0294B62D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2838450"/>
            <a:ext cx="2476500" cy="704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4F6F8"/>
          </a:solidFill>
          <a:ln xmlns:a="http://schemas.openxmlformats.org/drawingml/2006/main" w="9525">
            <a:solidFill>
              <a:srgbClr val="D9E2EA"/>
            </a:solidFill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B95CE8FC-01D0-4574-A8D4-D9BF7BB30D0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3009900"/>
            <a:ext cx="224790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ctr">
              <a:defRPr sz="9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rPr sz="975" b="1">
                <a:solidFill>
                  <a:srgbClr val="333333"/>
                </a:solidFill>
                <a:latin typeface="Arial"/>
                <a:ea typeface="Arial"/>
                <a:cs typeface="Arial"/>
              </a:rPr>
              <a:t>Kapasite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3EA2CDC1-BE07-47F8-9813-ABC8803D69F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429000" y="2838450"/>
            <a:ext cx="2857500" cy="704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4F6F8"/>
          </a:solidFill>
          <a:ln xmlns:a="http://schemas.openxmlformats.org/drawingml/2006/main" w="9525">
            <a:solidFill>
              <a:srgbClr val="D9E2EA"/>
            </a:solidFill>
          </a:ln>
        </p:spPr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32BCBA58-1874-435C-83FE-194C3B8C4AC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543300" y="3009900"/>
            <a:ext cx="262890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Hedef çıktı nedir?</a:t>
            </a:r>
          </a:p>
        </p:txBody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FB843C6A-2E8A-42B2-A56D-959A7E34D6E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572250" y="2838450"/>
            <a:ext cx="4667250" cy="704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4F6F8"/>
          </a:solidFill>
          <a:ln xmlns:a="http://schemas.openxmlformats.org/drawingml/2006/main" w="9525">
            <a:solidFill>
              <a:srgbClr val="D9E2EA"/>
            </a:solidFill>
          </a:ln>
        </p:spPr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F74E9D29-70F8-43F3-9B77-C4D45605079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86550" y="3009900"/>
            <a:ext cx="443865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Makine ve akı�x ihtiyacı</a:t>
            </a:r>
          </a:p>
        </p:txBody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F93BF8C5-5D06-4FC9-93DD-4DCDEB2A91C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3543300"/>
            <a:ext cx="2476500" cy="704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2EA"/>
            </a:solidFill>
          </a:ln>
        </p:spPr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65ADC5C5-42D8-46B1-BB87-BD861C3A58E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3714750"/>
            <a:ext cx="224790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ctr">
              <a:defRPr sz="9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rPr sz="975" b="1">
                <a:solidFill>
                  <a:srgbClr val="333333"/>
                </a:solidFill>
                <a:latin typeface="Arial"/>
                <a:ea typeface="Arial"/>
                <a:cs typeface="Arial"/>
              </a:rPr>
              <a:t>Alan</a:t>
            </a:r>
          </a:p>
        </p:txBody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B8678FC1-4B14-45FC-B9F5-55C6801EBAA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429000" y="3543300"/>
            <a:ext cx="2857500" cy="704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2EA"/>
            </a:solidFill>
          </a:ln>
        </p:spPr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E84BA9EE-D83C-4B02-A06B-8E0B2564D83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543300" y="3714750"/>
            <a:ext cx="262890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Mevcut yer yeterli mi?</a:t>
            </a:r>
          </a:p>
        </p:txBody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E5564A83-06E3-472B-9013-B6EAE3B3101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572250" y="3543300"/>
            <a:ext cx="4667250" cy="704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2EA"/>
            </a:solidFill>
          </a:ln>
        </p:spPr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76E93747-D80D-4159-91F2-C8C7C79E9F6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86550" y="3714750"/>
            <a:ext cx="443865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Yerle�xim kararı</a:t>
            </a:r>
          </a:p>
        </p:txBody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456D890F-115E-4C05-9C01-D5AFFE44CBB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4248150"/>
            <a:ext cx="2476500" cy="704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4F6F8"/>
          </a:solidFill>
          <a:ln xmlns:a="http://schemas.openxmlformats.org/drawingml/2006/main" w="9525">
            <a:solidFill>
              <a:srgbClr val="D9E2EA"/>
            </a:solidFill>
          </a:ln>
        </p:spPr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48607E52-8DA3-4440-A3B5-8F47C57A042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4419600"/>
            <a:ext cx="224790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ctr">
              <a:defRPr sz="9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rPr sz="975" b="1">
                <a:solidFill>
                  <a:srgbClr val="333333"/>
                </a:solidFill>
                <a:latin typeface="Arial"/>
                <a:ea typeface="Arial"/>
                <a:cs typeface="Arial"/>
              </a:rPr>
              <a:t>Altyapı</a:t>
            </a:r>
          </a:p>
        </p:txBody>
      </p:sp>
      <p:sp>
        <p:nvSpPr>
          <p:cNvPr id="28" name="">
            <a:extLst xmlns:a="http://schemas.openxmlformats.org/drawingml/2006/main">
              <a:ext uri="{FF2B5EF4-FFF2-40B4-BE49-F238E27FC236}">
                <a16:creationId xmlns:a16="http://schemas.microsoft.com/office/drawing/2014/main" id="{74CE7E3B-DCAD-4239-8A22-BEBDBBB3BB8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429000" y="4248150"/>
            <a:ext cx="2857500" cy="704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4F6F8"/>
          </a:solidFill>
          <a:ln xmlns:a="http://schemas.openxmlformats.org/drawingml/2006/main" w="9525">
            <a:solidFill>
              <a:srgbClr val="D9E2EA"/>
            </a:solidFill>
          </a:ln>
        </p:spPr>
      </p:sp>
      <p:sp>
        <p:nvSpPr>
          <p:cNvPr id="29" name="">
            <a:extLst xmlns:a="http://schemas.openxmlformats.org/drawingml/2006/main">
              <a:ext uri="{FF2B5EF4-FFF2-40B4-BE49-F238E27FC236}">
                <a16:creationId xmlns:a16="http://schemas.microsoft.com/office/drawing/2014/main" id="{275E26F4-34D2-439B-9230-B27BB5FBB76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543300" y="4419600"/>
            <a:ext cx="262890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Enerji, hava, su yeterli mi?</a:t>
            </a:r>
          </a:p>
        </p:txBody>
      </p:sp>
      <p:sp>
        <p:nvSpPr>
          <p:cNvPr id="30" name="">
            <a:extLst xmlns:a="http://schemas.openxmlformats.org/drawingml/2006/main">
              <a:ext uri="{FF2B5EF4-FFF2-40B4-BE49-F238E27FC236}">
                <a16:creationId xmlns:a16="http://schemas.microsoft.com/office/drawing/2014/main" id="{C2E9F3CE-D4D8-42CB-8946-22AA17AA3EA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572250" y="4248150"/>
            <a:ext cx="4667250" cy="704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4F6F8"/>
          </a:solidFill>
          <a:ln xmlns:a="http://schemas.openxmlformats.org/drawingml/2006/main" w="9525">
            <a:solidFill>
              <a:srgbClr val="D9E2EA"/>
            </a:solidFill>
          </a:ln>
        </p:spPr>
      </p:sp>
      <p:sp>
        <p:nvSpPr>
          <p:cNvPr id="31" name="">
            <a:extLst xmlns:a="http://schemas.openxmlformats.org/drawingml/2006/main">
              <a:ext uri="{FF2B5EF4-FFF2-40B4-BE49-F238E27FC236}">
                <a16:creationId xmlns:a16="http://schemas.microsoft.com/office/drawing/2014/main" id="{E1C210A9-3361-4F45-AD81-B61C5FE3E47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86550" y="4419600"/>
            <a:ext cx="443865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Teknik gereksinim listesi</a:t>
            </a:r>
          </a:p>
        </p:txBody>
      </p:sp>
      <p:sp>
        <p:nvSpPr>
          <p:cNvPr id="32" name="">
            <a:extLst xmlns:a="http://schemas.openxmlformats.org/drawingml/2006/main">
              <a:ext uri="{FF2B5EF4-FFF2-40B4-BE49-F238E27FC236}">
                <a16:creationId xmlns:a16="http://schemas.microsoft.com/office/drawing/2014/main" id="{AE6606D2-A612-4847-A8E8-9BFDD8AFC93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4953000"/>
            <a:ext cx="2476500" cy="704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2EA"/>
            </a:solidFill>
          </a:ln>
        </p:spPr>
      </p:sp>
      <p:sp>
        <p:nvSpPr>
          <p:cNvPr id="33" name="">
            <a:extLst xmlns:a="http://schemas.openxmlformats.org/drawingml/2006/main">
              <a:ext uri="{FF2B5EF4-FFF2-40B4-BE49-F238E27FC236}">
                <a16:creationId xmlns:a16="http://schemas.microsoft.com/office/drawing/2014/main" id="{6C95952A-E920-4376-B4A3-E8F3924D5FA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5124450"/>
            <a:ext cx="224790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ctr">
              <a:defRPr sz="9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rPr sz="975" b="1">
                <a:solidFill>
                  <a:srgbClr val="333333"/>
                </a:solidFill>
                <a:latin typeface="Arial"/>
                <a:ea typeface="Arial"/>
                <a:cs typeface="Arial"/>
              </a:rPr>
              <a:t>Zaman</a:t>
            </a:r>
          </a:p>
        </p:txBody>
      </p:sp>
      <p:sp>
        <p:nvSpPr>
          <p:cNvPr id="34" name="">
            <a:extLst xmlns:a="http://schemas.openxmlformats.org/drawingml/2006/main">
              <a:ext uri="{FF2B5EF4-FFF2-40B4-BE49-F238E27FC236}">
                <a16:creationId xmlns:a16="http://schemas.microsoft.com/office/drawing/2014/main" id="{EA769237-B2E1-4E26-A12F-37109919721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429000" y="4953000"/>
            <a:ext cx="2857500" cy="704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2EA"/>
            </a:solidFill>
          </a:ln>
        </p:spPr>
      </p:sp>
      <p:sp>
        <p:nvSpPr>
          <p:cNvPr id="35" name="">
            <a:extLst xmlns:a="http://schemas.openxmlformats.org/drawingml/2006/main">
              <a:ext uri="{FF2B5EF4-FFF2-40B4-BE49-F238E27FC236}">
                <a16:creationId xmlns:a16="http://schemas.microsoft.com/office/drawing/2014/main" id="{04D0D50D-2249-4337-9342-EE97E913147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543300" y="5124450"/>
            <a:ext cx="262890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Ne zaman devreye alınmalı?</a:t>
            </a:r>
          </a:p>
        </p:txBody>
      </p:sp>
      <p:sp>
        <p:nvSpPr>
          <p:cNvPr id="36" name="">
            <a:extLst xmlns:a="http://schemas.openxmlformats.org/drawingml/2006/main">
              <a:ext uri="{FF2B5EF4-FFF2-40B4-BE49-F238E27FC236}">
                <a16:creationId xmlns:a16="http://schemas.microsoft.com/office/drawing/2014/main" id="{C53452F2-25AA-4EA1-BD85-FF85FB6DAE3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572250" y="4953000"/>
            <a:ext cx="4667250" cy="704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2EA"/>
            </a:solidFill>
          </a:ln>
        </p:spPr>
      </p:sp>
      <p:sp>
        <p:nvSpPr>
          <p:cNvPr id="37" name="">
            <a:extLst xmlns:a="http://schemas.openxmlformats.org/drawingml/2006/main">
              <a:ext uri="{FF2B5EF4-FFF2-40B4-BE49-F238E27FC236}">
                <a16:creationId xmlns:a16="http://schemas.microsoft.com/office/drawing/2014/main" id="{66C81BB2-6721-41E6-966E-1382D21E35A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86550" y="5124450"/>
            <a:ext cx="443865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Ana proje takvimi</a:t>
            </a:r>
          </a:p>
        </p:txBody>
      </p:sp>
      <p:sp>
        <p:nvSpPr>
          <p:cNvPr id="38" name="">
            <a:extLst xmlns:a="http://schemas.openxmlformats.org/drawingml/2006/main">
              <a:ext uri="{FF2B5EF4-FFF2-40B4-BE49-F238E27FC236}">
                <a16:creationId xmlns:a16="http://schemas.microsoft.com/office/drawing/2014/main" id="{E0B81F34-D213-41F0-AD95-5FF70F8CA25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6250" y="6515100"/>
            <a:ext cx="112395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E2EA"/>
          </a:solidFill>
          <a:ln xmlns:a="http://schemas.openxmlformats.org/drawingml/2006/main" w="0">
            <a:solidFill>
              <a:srgbClr val="D9E2EA"/>
            </a:solidFill>
          </a:ln>
        </p:spPr>
      </p:sp>
      <p:sp>
        <p:nvSpPr>
          <p:cNvPr id="39" name="">
            <a:extLst xmlns:a="http://schemas.openxmlformats.org/drawingml/2006/main">
              <a:ext uri="{FF2B5EF4-FFF2-40B4-BE49-F238E27FC236}">
                <a16:creationId xmlns:a16="http://schemas.microsoft.com/office/drawing/2014/main" id="{73B5F32A-57BC-4336-BE45-4571C089D82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6572250"/>
            <a:ext cx="40005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Teknik Yatırım ve Tesis Kurulumu Temelleri / Katılımcı e�xitim notu</a:t>
            </a:r>
          </a:p>
        </p:txBody>
      </p:sp>
      <p:sp>
        <p:nvSpPr>
          <p:cNvPr id="40" name="">
            <a:extLst xmlns:a="http://schemas.openxmlformats.org/drawingml/2006/main">
              <a:ext uri="{FF2B5EF4-FFF2-40B4-BE49-F238E27FC236}">
                <a16:creationId xmlns:a16="http://schemas.microsoft.com/office/drawing/2014/main" id="{9657C2F9-180F-4D3B-9A87-80D489B2BE5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53750" y="6572250"/>
            <a:ext cx="3810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r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7</a:t>
            </a:r>
          </a:p>
        </p:txBody>
      </p:sp>
    </p:spTree>
    <p:extLst>
      <p:ext uri="{BB962C8B-B14F-4D97-AF65-F5344CB8AC3E}">
        <p14:creationId xmlns:p14="http://schemas.microsoft.com/office/powerpoint/2010/main" val="28278785"/>
      </p:ext>
    </p:extLst>
  </p:cSld>
</p:sld>
</file>

<file path=ppt\slides\slide8.xml><?xml version="1.0" encoding="utf-8"?>
<p:sld xmlns:p="http://schemas.openxmlformats.org/presentationml/2006/main">
  <p:cSld>
    <p:bg>
      <p:bgPr>
        <a:solidFill xmlns:a="http://schemas.openxmlformats.org/drawingml/2006/main">
          <a:srgbClr val="FFFFFF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CFC0EC7E-B746-472A-84E8-6AEA58A28EA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876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0F2D52"/>
            </a:solidFill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21D4DFE3-C82D-4CA6-8AB2-321E82B4B99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171450"/>
            <a:ext cx="26670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Ege Advisory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8C67FAB9-71D6-4A62-AA17-2D1238358CB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476250"/>
            <a:ext cx="2476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750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STRATEGY &amp; OPERATIONS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82ACF86A-ADBF-4EA9-BBFE-316A14C7609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190500"/>
            <a:ext cx="7429500" cy="247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Teknik Yatırım ve Tesis Kurulumu Temelleri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BAFF7725-8260-4EF4-A993-15AB698A7E7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495300"/>
            <a:ext cx="7429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825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Kapasite hesabına giri�x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573E898A-4117-4C66-B8A4-6F57AE5A58F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1200150"/>
            <a:ext cx="72390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22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22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Kapasite hesabına giri�x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BF4CD819-E223-4D71-B2DE-E86C9222C3D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1676400"/>
            <a:ext cx="81915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Kapasite hesabı yalnızca katalog verisi de�xildir; çalı�xma süresi, verim, duru�x ve ürün karmasıyla birlikte de�xerlendirilir.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FECA7F38-2DF7-4EA8-B70C-DC2960A703E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2266950"/>
            <a:ext cx="5105400" cy="3619500"/>
          </a:xfrm>
          <a:prstGeom xmlns:a="http://schemas.openxmlformats.org/drawingml/2006/main" prst="roundRect">
            <a:avLst>
              <a:gd name="adj" fmla="val 6316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693000C8-26D2-44B2-A299-78A7A1D1A1E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34100" y="2266950"/>
            <a:ext cx="5105400" cy="3619500"/>
          </a:xfrm>
          <a:prstGeom xmlns:a="http://schemas.openxmlformats.org/drawingml/2006/main" prst="roundRect">
            <a:avLst>
              <a:gd name="adj" fmla="val 6316"/>
            </a:avLst>
          </a:prstGeom>
          <a:solidFill xmlns:a="http://schemas.openxmlformats.org/drawingml/2006/main">
            <a:srgbClr val="E4F2E9"/>
          </a:solidFill>
          <a:ln xmlns:a="http://schemas.openxmlformats.org/drawingml/2006/main" w="0">
            <a:solidFill>
              <a:srgbClr val="E4F2E9"/>
            </a:solidFill>
          </a:ln>
        </p:spPr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A959C9B4-F69C-4DB8-8AEF-7695DC243AC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2609850"/>
            <a:ext cx="32385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5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5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Bakılan de�xi�xkenler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9681D9DF-F200-4D36-B740-0B479E2F872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3067050"/>
            <a:ext cx="4095750" cy="23812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�!evrim süresi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Vardiya ve çalı�xma günü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Duru�x ve kayıp oranı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�Srün çe�xidi ve geçi�x etkisi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5497E62A-278A-44B2-A88C-ACC7469CA93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38900" y="2609850"/>
            <a:ext cx="32385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5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5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Sık riskler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9036BEB3-E6BF-4615-97AF-B313F5DC67E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38900" y="3067050"/>
            <a:ext cx="4095750" cy="23812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Nominal hızı gerçek kapasite sanmak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Setup ve bakım sürelerini dı�xarıda bırakmak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�Srün karı�xımının etkisini küçümsemek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İlk ay performansını olgun performansla karı�xtırmak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ED7D83E3-DDCF-4422-A472-22D713E926B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6250" y="6515100"/>
            <a:ext cx="112395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E2EA"/>
          </a:solidFill>
          <a:ln xmlns:a="http://schemas.openxmlformats.org/drawingml/2006/main" w="0">
            <a:solidFill>
              <a:srgbClr val="D9E2EA"/>
            </a:solidFill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9294604C-88FF-4B30-B3F4-D4492DF9134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6572250"/>
            <a:ext cx="40005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Teknik Yatırım ve Tesis Kurulumu Temelleri / Katılımcı e�xitim notu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D84F348D-3607-48EC-B37B-A61C20532C3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53750" y="6572250"/>
            <a:ext cx="3810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r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8</a:t>
            </a:r>
          </a:p>
        </p:txBody>
      </p:sp>
    </p:spTree>
    <p:extLst>
      <p:ext uri="{BB962C8B-B14F-4D97-AF65-F5344CB8AC3E}">
        <p14:creationId xmlns:p14="http://schemas.microsoft.com/office/powerpoint/2010/main" val="868035336"/>
      </p:ext>
    </p:extLst>
  </p:cSld>
</p:sld>
</file>

<file path=ppt\slides\slide9.xml><?xml version="1.0" encoding="utf-8"?>
<p:sld xmlns:p="http://schemas.openxmlformats.org/presentationml/2006/main">
  <p:cSld>
    <p:bg>
      <p:bgPr>
        <a:solidFill xmlns:a="http://schemas.openxmlformats.org/drawingml/2006/main">
          <a:srgbClr val="FFFFFF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C58BF65D-504E-411D-B6CD-A83FD72E28A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876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0F2D52"/>
            </a:solidFill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CCD4CCBC-2A98-4FDB-8143-1DA2D5AB66F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171450"/>
            <a:ext cx="26670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Ege Advisory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F41353E0-F279-414D-9204-AAD0B8D96AE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476250"/>
            <a:ext cx="2476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750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STRATEGY &amp; OPERATIONS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B2A952AE-5EAA-42DE-8819-30866590DB4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190500"/>
            <a:ext cx="7429500" cy="247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Teknik Yatırım ve Tesis Kurulumu Temelleri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2BAD0881-471E-4953-B04B-59AFF2A5CF3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495300"/>
            <a:ext cx="7429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825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Yerle�xim ve akı�x mantı�xı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81955981-0CD7-4D6A-AA38-7FF402F0A9A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1200150"/>
            <a:ext cx="72390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22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22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Yerle�xim ve akı�x mantı�xı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CF884F1B-F52F-4F33-A870-2545BC0315E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1676400"/>
            <a:ext cx="81915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Makine seçimi kadar önemli olan konu, ekipmanın sahada nasıl yerle�xtirilece�xi ve malzeme akı�xının nasıl kurulaca�xıdır.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00D0601E-E88C-4563-BED3-E4502674847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2266950"/>
            <a:ext cx="5105400" cy="3619500"/>
          </a:xfrm>
          <a:prstGeom xmlns:a="http://schemas.openxmlformats.org/drawingml/2006/main" prst="roundRect">
            <a:avLst>
              <a:gd name="adj" fmla="val 6316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CE810271-4CE9-45EB-93F4-A3A326B548A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34100" y="2266950"/>
            <a:ext cx="5105400" cy="3619500"/>
          </a:xfrm>
          <a:prstGeom xmlns:a="http://schemas.openxmlformats.org/drawingml/2006/main" prst="roundRect">
            <a:avLst>
              <a:gd name="adj" fmla="val 6316"/>
            </a:avLst>
          </a:prstGeom>
          <a:solidFill xmlns:a="http://schemas.openxmlformats.org/drawingml/2006/main">
            <a:srgbClr val="DDF6F4"/>
          </a:solidFill>
          <a:ln xmlns:a="http://schemas.openxmlformats.org/drawingml/2006/main" w="0">
            <a:solidFill>
              <a:srgbClr val="DDF6F4"/>
            </a:solidFill>
          </a:ln>
        </p:spPr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F60E013B-84DF-483B-86CE-DE848252463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2609850"/>
            <a:ext cx="32385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5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5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İyi yerle�xim ilkeleri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5E6A6AA5-8D28-4988-9972-07C0CACF4D1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3067050"/>
            <a:ext cx="4095750" cy="23812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Malzeme hareketi kısa tutulur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Operatör eri�ximi güvenli ve nettir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Bakım ve servis eri�ximi dü�xünülür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Gelecek geni�xleme payı bırakılır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A6976418-C88E-4C8E-AC15-600297095C0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38900" y="2609850"/>
            <a:ext cx="32385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5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5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Zayıf yerle�xim sinyali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99F7F5C8-5B51-4050-ADF2-5672CECE14F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38900" y="3067050"/>
            <a:ext cx="4095750" cy="23812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Karma�xık çapraz akı�x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Forklift ve insan yolu çakı�xması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Bakım için ekipmanı sökmeden eri�xememek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Ara stokla ayakta duran plan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2C350851-AD0E-4131-9BB8-9F21BDABFEF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6250" y="6515100"/>
            <a:ext cx="112395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E2EA"/>
          </a:solidFill>
          <a:ln xmlns:a="http://schemas.openxmlformats.org/drawingml/2006/main" w="0">
            <a:solidFill>
              <a:srgbClr val="D9E2EA"/>
            </a:solidFill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035C2CAD-AE2B-40B7-9402-F06FBD2AB74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6572250"/>
            <a:ext cx="40005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Teknik Yatırım ve Tesis Kurulumu Temelleri / Katılımcı e�xitim notu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3FC9093E-8C44-4381-BF76-BC31089F4C5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53750" y="6572250"/>
            <a:ext cx="3810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r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9</a:t>
            </a:r>
          </a:p>
        </p:txBody>
      </p:sp>
    </p:spTree>
    <p:extLst>
      <p:ext uri="{BB962C8B-B14F-4D97-AF65-F5344CB8AC3E}">
        <p14:creationId xmlns:p14="http://schemas.microsoft.com/office/powerpoint/2010/main" val="41496416"/>
      </p:ext>
    </p:extLst>
  </p:cSld>
</p:sld>
</file>

<file path=ppt\tableStyles.xml><?xml version="1.0" encoding="utf-8"?>
<a:tblStyleLst xmlns:a="http://schemas.openxmlformats.org/drawingml/2006/main" def="{5C22544A-7EE6-4342-B048-85BDC9FD1C3A}"/>
</file>

<file path=ppt\theme\theme1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\viewProps.xml><?xml version="1.0" encoding="utf-8"?>
<p:viewPr xmlns:p="http://schemas.openxmlformats.org/presentationml/2006/main">
  <p:normalViewPr>
    <p:restoredLeft sz="15611"/>
    <p:restoredTop sz="94658"/>
  </p:normalViewPr>
  <p:slideViewPr>
    <p:cSldViewPr snapToGrid="0">
      <p:cViewPr varScale="1">
        <p:scale>
          <a:sx xmlns:a="http://schemas.openxmlformats.org/drawingml/2006/main" n="120" d="100"/>
          <a:sy xmlns:a="http://schemas.openxmlformats.org/drawingml/2006/main" n="120" d="100"/>
        </p:scale>
        <p:origin x="800" y="184"/>
      </p:cViewPr>
      <p:guideLst/>
    </p:cSldViewPr>
  </p:slideViewPr>
  <p:notesTextViewPr>
    <p:cViewPr>
      <p:scale>
        <a:sx xmlns:a="http://schemas.openxmlformats.org/drawingml/2006/main" n="1" d="1"/>
        <a:sy xmlns:a="http://schemas.openxmlformats.org/drawingml/2006/main" n="1" d="1"/>
      </p:scale>
      <p:origin x="0" y="0"/>
    </p:cViewPr>
  </p:notesTextViewPr>
  <p:gridSpacing cx="76200" cy="76200"/>
</p:viewPr>
</file>