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7bfc5b6ff7d44c5f" /><Relationship Type="http://schemas.openxmlformats.org/officeDocument/2006/relationships/extended-properties" Target="/docProps/app.xml" Id="Rbd59937009e54c95" /><Relationship Type="http://schemas.openxmlformats.org/officeDocument/2006/relationships/officeDocument" Target="/ppt/presentation.xml" Id="Raaa2d2b34b344b8d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2026-06-03T15:27:59.5590000Z</dcterms:created>
  <dcterms:modified xsi:type="dcterms:W3CDTF">2026-06-03T15:27:59.5590000Z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8a8f5746aeb64db7" /><Relationship Type="http://schemas.openxmlformats.org/officeDocument/2006/relationships/slideMaster" Target="/ppt/slideMasters/slideMaster1.xml" Id="R609e6605cc38459c" /><Relationship Type="http://schemas.openxmlformats.org/officeDocument/2006/relationships/notesMaster" Target="/ppt/notesMasters/notesMaster1.xml" Id="R0f00b72ae83e490b" /><Relationship Type="http://schemas.openxmlformats.org/officeDocument/2006/relationships/presProps" Target="/ppt/presProps.xml" Id="R2a06670f80dc4e48" /><Relationship Type="http://schemas.openxmlformats.org/officeDocument/2006/relationships/viewProps" Target="/ppt/viewProps.xml" Id="R9e61cf209db54bf1" /><Relationship Type="http://schemas.openxmlformats.org/officeDocument/2006/relationships/tableStyles" Target="/ppt/tableStyles.xml" Id="R700807e4697a4e27" /><Relationship Type="http://schemas.openxmlformats.org/officeDocument/2006/relationships/slide" Target="/ppt/slides/slide1.xml" Id="R185115d7cdd84ba7" /><Relationship Type="http://schemas.openxmlformats.org/officeDocument/2006/relationships/slide" Target="/ppt/slides/slide2.xml" Id="R01bfc16bc88a4574" /><Relationship Type="http://schemas.openxmlformats.org/officeDocument/2006/relationships/slide" Target="/ppt/slides/slide3.xml" Id="R2848b037ad4b4356" /><Relationship Type="http://schemas.openxmlformats.org/officeDocument/2006/relationships/slide" Target="/ppt/slides/slide4.xml" Id="Rfd02169375b14110" /><Relationship Type="http://schemas.openxmlformats.org/officeDocument/2006/relationships/slide" Target="/ppt/slides/slide5.xml" Id="Rd0bc08af1dac4a09" /><Relationship Type="http://schemas.openxmlformats.org/officeDocument/2006/relationships/slide" Target="/ppt/slides/slide6.xml" Id="Re6c2b66d10bb43f3" /><Relationship Type="http://schemas.openxmlformats.org/officeDocument/2006/relationships/slide" Target="/ppt/slides/slide7.xml" Id="Rfe39fa3987d64f85" /><Relationship Type="http://schemas.openxmlformats.org/officeDocument/2006/relationships/slide" Target="/ppt/slides/slide8.xml" Id="R42bbe17665964fba" /><Relationship Type="http://schemas.openxmlformats.org/officeDocument/2006/relationships/slide" Target="/ppt/slides/slide9.xml" Id="Rf6795ae369494001" /><Relationship Type="http://schemas.openxmlformats.org/officeDocument/2006/relationships/slide" Target="/ppt/slides/slide10.xml" Id="R50d9637120ac4484" /><Relationship Type="http://schemas.openxmlformats.org/officeDocument/2006/relationships/slide" Target="/ppt/slides/slide11.xml" Id="R61241898af3045f7" /><Relationship Type="http://schemas.openxmlformats.org/officeDocument/2006/relationships/slide" Target="/ppt/slides/slide12.xml" Id="R05e8112654d8451f" /><Relationship Type="http://schemas.openxmlformats.org/officeDocument/2006/relationships/slide" Target="/ppt/slides/slide13.xml" Id="R51d0e3484134403b" /><Relationship Type="http://schemas.openxmlformats.org/officeDocument/2006/relationships/slide" Target="/ppt/slides/slide14.xml" Id="Rbea427ffd10247f4" /><Relationship Type="http://schemas.openxmlformats.org/officeDocument/2006/relationships/slide" Target="/ppt/slides/slide15.xml" Id="R42b6f43a9139432f" /><Relationship Type="http://schemas.openxmlformats.org/officeDocument/2006/relationships/slide" Target="/ppt/slides/slide16.xml" Id="Ra15fffc168284df4" /><Relationship Type="http://schemas.openxmlformats.org/officeDocument/2006/relationships/slide" Target="/ppt/slides/slide17.xml" Id="R076cff94b9974868" /><Relationship Type="http://schemas.openxmlformats.org/officeDocument/2006/relationships/slide" Target="/ppt/slides/slide18.xml" Id="Rb5ab83823b194466" /><Relationship Type="http://schemas.openxmlformats.org/officeDocument/2006/relationships/slide" Target="/ppt/slides/slide19.xml" Id="R3da980aff87f416f" /><Relationship Type="http://schemas.openxmlformats.org/officeDocument/2006/relationships/slide" Target="/ppt/slides/slide20.xml" Id="Rda94672687b64a89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aed2c355fd2447f9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8a3fbddac7e24424" /><Relationship Type="http://schemas.openxmlformats.org/officeDocument/2006/relationships/notesMaster" Target="/ppt/notesMasters/notesMaster1.xml" Id="R0d2b6033f9b940cf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ab06debf5c5f4d56" /><Relationship Type="http://schemas.openxmlformats.org/officeDocument/2006/relationships/notesMaster" Target="/ppt/notesMasters/notesMaster1.xml" Id="Rc762e225e0aa403a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be8ac3e619634a7d" /><Relationship Type="http://schemas.openxmlformats.org/officeDocument/2006/relationships/notesMaster" Target="/ppt/notesMasters/notesMaster1.xml" Id="Rdcd6c7df5a1e4c29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ca45034556564558" /><Relationship Type="http://schemas.openxmlformats.org/officeDocument/2006/relationships/notesMaster" Target="/ppt/notesMasters/notesMaster1.xml" Id="R2a2c9af4f65a466c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5970ac6cea924867" /><Relationship Type="http://schemas.openxmlformats.org/officeDocument/2006/relationships/notesMaster" Target="/ppt/notesMasters/notesMaster1.xml" Id="R45f286913f4c4ef8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b4aa5ef928be4369" /><Relationship Type="http://schemas.openxmlformats.org/officeDocument/2006/relationships/notesMaster" Target="/ppt/notesMasters/notesMaster1.xml" Id="R0cb42b5c8a414535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d3702531774246ae" /><Relationship Type="http://schemas.openxmlformats.org/officeDocument/2006/relationships/notesMaster" Target="/ppt/notesMasters/notesMaster1.xml" Id="R9884239cda204ad1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dbbab0e0e8744479" /><Relationship Type="http://schemas.openxmlformats.org/officeDocument/2006/relationships/notesMaster" Target="/ppt/notesMasters/notesMaster1.xml" Id="R4294094439ed4015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03f27949288649d1" /><Relationship Type="http://schemas.openxmlformats.org/officeDocument/2006/relationships/notesMaster" Target="/ppt/notesMasters/notesMaster1.xml" Id="R00c5335bf2d94259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89c5de75486545f0" /><Relationship Type="http://schemas.openxmlformats.org/officeDocument/2006/relationships/notesMaster" Target="/ppt/notesMasters/notesMaster1.xml" Id="R28243717c7a54640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80b1077c3f404e6f" /><Relationship Type="http://schemas.openxmlformats.org/officeDocument/2006/relationships/notesMaster" Target="/ppt/notesMasters/notesMaster1.xml" Id="R8d827615556b4f60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b34fdd13c4e42b0" /><Relationship Type="http://schemas.openxmlformats.org/officeDocument/2006/relationships/notesMaster" Target="/ppt/notesMasters/notesMaster1.xml" Id="R1941564bb6fc4f3c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ae24141fcbc7460c" /><Relationship Type="http://schemas.openxmlformats.org/officeDocument/2006/relationships/notesMaster" Target="/ppt/notesMasters/notesMaster1.xml" Id="Rc8f7ca9a9ecb453a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0903d4d6772c4451" /><Relationship Type="http://schemas.openxmlformats.org/officeDocument/2006/relationships/notesMaster" Target="/ppt/notesMasters/notesMaster1.xml" Id="R52e739c7e3d44459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9caf3b9b3b04866" /><Relationship Type="http://schemas.openxmlformats.org/officeDocument/2006/relationships/notesMaster" Target="/ppt/notesMasters/notesMaster1.xml" Id="Rfc4988bb5cdd4af4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984514bbe84e0d" /><Relationship Type="http://schemas.openxmlformats.org/officeDocument/2006/relationships/notesMaster" Target="/ppt/notesMasters/notesMaster1.xml" Id="R35cfc04bbb204435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fe1720921ab5465a" /><Relationship Type="http://schemas.openxmlformats.org/officeDocument/2006/relationships/notesMaster" Target="/ppt/notesMasters/notesMaster1.xml" Id="R1ada3bb2dde44ba3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71fb8b26bb34b16" /><Relationship Type="http://schemas.openxmlformats.org/officeDocument/2006/relationships/notesMaster" Target="/ppt/notesMasters/notesMaster1.xml" Id="R492d4b85d9194ab8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4c0270dd30a9499a" /><Relationship Type="http://schemas.openxmlformats.org/officeDocument/2006/relationships/notesMaster" Target="/ppt/notesMasters/notesMaster1.xml" Id="R153340c6596d4b09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3cc51199d7440d0" /><Relationship Type="http://schemas.openxmlformats.org/officeDocument/2006/relationships/notesMaster" Target="/ppt/notesMasters/notesMaster1.xml" Id="R155ca96a700f4198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e6605cc38459c"/>
  </p:sldMasterIdLst>
  <p:notesMasterIdLst>
    <p:notesMasterId xmlns:r="http://schemas.openxmlformats.org/officeDocument/2006/relationships" r:id="R0f00b72ae83e490b"/>
  </p:notesMasterIdLst>
  <p:sldIdLst>
    <p:sldId xmlns:r="http://schemas.openxmlformats.org/officeDocument/2006/relationships" id="256" r:id="R185115d7cdd84ba7"/>
    <p:sldId xmlns:r="http://schemas.openxmlformats.org/officeDocument/2006/relationships" id="257" r:id="R01bfc16bc88a4574"/>
    <p:sldId xmlns:r="http://schemas.openxmlformats.org/officeDocument/2006/relationships" id="258" r:id="R2848b037ad4b4356"/>
    <p:sldId xmlns:r="http://schemas.openxmlformats.org/officeDocument/2006/relationships" id="259" r:id="Rfd02169375b14110"/>
    <p:sldId xmlns:r="http://schemas.openxmlformats.org/officeDocument/2006/relationships" id="260" r:id="Rd0bc08af1dac4a09"/>
    <p:sldId xmlns:r="http://schemas.openxmlformats.org/officeDocument/2006/relationships" id="261" r:id="Re6c2b66d10bb43f3"/>
    <p:sldId xmlns:r="http://schemas.openxmlformats.org/officeDocument/2006/relationships" id="262" r:id="Rfe39fa3987d64f85"/>
    <p:sldId xmlns:r="http://schemas.openxmlformats.org/officeDocument/2006/relationships" id="263" r:id="R42bbe17665964fba"/>
    <p:sldId xmlns:r="http://schemas.openxmlformats.org/officeDocument/2006/relationships" id="264" r:id="Rf6795ae369494001"/>
    <p:sldId xmlns:r="http://schemas.openxmlformats.org/officeDocument/2006/relationships" id="265" r:id="R50d9637120ac4484"/>
    <p:sldId xmlns:r="http://schemas.openxmlformats.org/officeDocument/2006/relationships" id="266" r:id="R61241898af3045f7"/>
    <p:sldId xmlns:r="http://schemas.openxmlformats.org/officeDocument/2006/relationships" id="267" r:id="R05e8112654d8451f"/>
    <p:sldId xmlns:r="http://schemas.openxmlformats.org/officeDocument/2006/relationships" id="268" r:id="R51d0e3484134403b"/>
    <p:sldId xmlns:r="http://schemas.openxmlformats.org/officeDocument/2006/relationships" id="269" r:id="Rbea427ffd10247f4"/>
    <p:sldId xmlns:r="http://schemas.openxmlformats.org/officeDocument/2006/relationships" id="270" r:id="R42b6f43a9139432f"/>
    <p:sldId xmlns:r="http://schemas.openxmlformats.org/officeDocument/2006/relationships" id="271" r:id="Ra15fffc168284df4"/>
    <p:sldId xmlns:r="http://schemas.openxmlformats.org/officeDocument/2006/relationships" id="272" r:id="R076cff94b9974868"/>
    <p:sldId xmlns:r="http://schemas.openxmlformats.org/officeDocument/2006/relationships" id="273" r:id="Rb5ab83823b194466"/>
    <p:sldId xmlns:r="http://schemas.openxmlformats.org/officeDocument/2006/relationships" id="274" r:id="R3da980aff87f416f"/>
    <p:sldId xmlns:r="http://schemas.openxmlformats.org/officeDocument/2006/relationships" id="275" r:id="Rda94672687b64a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4868cabd44ca3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84142fd22b784575" /><Relationship Type="http://schemas.openxmlformats.org/officeDocument/2006/relationships/slideLayout" Target="/ppt/slideLayouts/slideLayout1.xml" Id="R14becb0c69a44ea2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becb0c69a44ea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156a1cf64fff" /><Relationship Type="http://schemas.openxmlformats.org/officeDocument/2006/relationships/notesSlide" Target="/ppt/notesSlides/notesSlide1.xml" Id="Rcd54da7e803244d1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9220abf964d31" /><Relationship Type="http://schemas.openxmlformats.org/officeDocument/2006/relationships/notesSlide" Target="/ppt/notesSlides/notesSlide10.xml" Id="R43a8ab1ceea74671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d55dc5fb4712" /><Relationship Type="http://schemas.openxmlformats.org/officeDocument/2006/relationships/notesSlide" Target="/ppt/notesSlides/notesSlide11.xml" Id="Rad07c60cf9194725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aa44184b44a19" /><Relationship Type="http://schemas.openxmlformats.org/officeDocument/2006/relationships/notesSlide" Target="/ppt/notesSlides/notesSlide12.xml" Id="Rbf4e362bcc0d4d1e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37d62be3049b6" /><Relationship Type="http://schemas.openxmlformats.org/officeDocument/2006/relationships/notesSlide" Target="/ppt/notesSlides/notesSlide13.xml" Id="Rf6e366ea4e484fbe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d9b6c083c483a" /><Relationship Type="http://schemas.openxmlformats.org/officeDocument/2006/relationships/notesSlide" Target="/ppt/notesSlides/notesSlide14.xml" Id="Rc8e206d1dcd34b7d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76570bca14a31" /><Relationship Type="http://schemas.openxmlformats.org/officeDocument/2006/relationships/notesSlide" Target="/ppt/notesSlides/notesSlide15.xml" Id="R3062f91340ab4395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89479dd9c4339" /><Relationship Type="http://schemas.openxmlformats.org/officeDocument/2006/relationships/notesSlide" Target="/ppt/notesSlides/notesSlide16.xml" Id="Ra5235bb079344d18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6a8fd434c4eec" /><Relationship Type="http://schemas.openxmlformats.org/officeDocument/2006/relationships/notesSlide" Target="/ppt/notesSlides/notesSlide17.xml" Id="R4a35c71ffea24e24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80e7a3e7143cc" /><Relationship Type="http://schemas.openxmlformats.org/officeDocument/2006/relationships/notesSlide" Target="/ppt/notesSlides/notesSlide18.xml" Id="R122e9d5566c24027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4f33b9d814e65" /><Relationship Type="http://schemas.openxmlformats.org/officeDocument/2006/relationships/notesSlide" Target="/ppt/notesSlides/notesSlide19.xml" Id="Rd455423818434dc2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4c79143fa48f2" /><Relationship Type="http://schemas.openxmlformats.org/officeDocument/2006/relationships/notesSlide" Target="/ppt/notesSlides/notesSlide2.xml" Id="R1157649d9377406f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8a2c54c794cf8" /><Relationship Type="http://schemas.openxmlformats.org/officeDocument/2006/relationships/notesSlide" Target="/ppt/notesSlides/notesSlide20.xml" Id="R805198000e764299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2c7e553e04d28" /><Relationship Type="http://schemas.openxmlformats.org/officeDocument/2006/relationships/notesSlide" Target="/ppt/notesSlides/notesSlide3.xml" Id="Rab2e6dd275b140e2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44717981c4452" /><Relationship Type="http://schemas.openxmlformats.org/officeDocument/2006/relationships/notesSlide" Target="/ppt/notesSlides/notesSlide4.xml" Id="Rcc2fc328cf9b41be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d1606aea44ff0" /><Relationship Type="http://schemas.openxmlformats.org/officeDocument/2006/relationships/notesSlide" Target="/ppt/notesSlides/notesSlide5.xml" Id="R53409c449fd8497d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28d2ad9f4c74" /><Relationship Type="http://schemas.openxmlformats.org/officeDocument/2006/relationships/notesSlide" Target="/ppt/notesSlides/notesSlide6.xml" Id="Rf9a0d6271dcf4a3b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47c4a8821483b" /><Relationship Type="http://schemas.openxmlformats.org/officeDocument/2006/relationships/notesSlide" Target="/ppt/notesSlides/notesSlide7.xml" Id="Rc1ca17286c514cb0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e20dbde2c485c" /><Relationship Type="http://schemas.openxmlformats.org/officeDocument/2006/relationships/notesSlide" Target="/ppt/notesSlides/notesSlide8.xml" Id="Rcaeab8dc5bdd4f53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f64044cdb4eaf" /><Relationship Type="http://schemas.openxmlformats.org/officeDocument/2006/relationships/notesSlide" Target="/ppt/notesSlides/notesSlide9.xml" Id="Rf9975c90f04243de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553C406-38A5-49A7-9036-1C056DC22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29E5013-67F5-47AB-B9DC-3DFF6B337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8F33EE1-C122-4C88-9CE8-3F873EC02F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A58D2C-5F86-4092-BAA5-7A2898542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6BE1B49-C9E1-4352-A04A-C8AF5575A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E�xitim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1E0B95-38CF-4C68-8F69-4CDD282B8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AC0886-AE9D-4CBD-AD39-D0F1EA0A4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Orta seviye, yatırımın proje planı, tedarik akı�xı, saha uygulaması ve devreye alma yönetimini sistematik biçimde ele 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DBF397A-2D28-4197-9082-1D054437D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679DEF4-1E4A-4891-915C-D4741EAF4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Proje zaman planını ve kritik yol mantı�xını kurabilmek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Tedarik, montaj ve altyapı hazırlı�xını e�x zamanlı yönetebilmek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FAT/SAT, kabul kriteri ve devreye alma planını hazırlayabilmek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90 günlük uygulama ve takip yapısı olu�xturabilmek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D61C112-46ED-4D59-8817-D415CA45E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5932C6F-D406-4614-A8E0-5D5D78211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A52B"/>
          </a:solidFill>
          <a:ln xmlns:a="http://schemas.openxmlformats.org/drawingml/2006/main" w="0">
            <a:solidFill>
              <a:srgbClr val="D9A52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4B2EC4C-2307-4603-B858-8904736D6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e�xitim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7DB5D0E-A666-4937-8AFF-F82C466CA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Katılımcıya yöntem ö�xretmek için hazırlanmı�xtır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Araçları tek tek tanımlar ve kullanım mantı�xını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3F6B382-EC59-425B-8059-6E9FB6E8A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D9B5F1F-1FB7-40C7-B9DB-2B0FFC367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15FD6A4-CBE9-4760-AE1C-8F9BA5D8B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8477442"/>
      </p:ext>
    </p:extLst>
  </p:cSld>
</p:sld>
</file>

<file path=ppt\slides\slide10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0B9F4F15-DB37-48CD-9274-15EC0893C85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7F46C3CC-D1C6-44D1-8A2F-99B8B0B715E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9A37C6E2-98E0-4FCD-82C1-AB5C068224E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E4271D78-162E-4E1B-B7F4-D7C23AF4A0B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Teknik Yatırımda Planlama ve Uygulama</a:t></a:r></a:p></p:txBody></p:sp><p:sp><p:nvSpPr><p:cNvPr id="5" name=""><a:extLst xmlns:a="http://schemas.openxmlformats.org/drawingml/2006/main"><a:ext uri="{FF2B5EF4-FFF2-40B4-BE49-F238E27FC236}"><a16:creationId id="{FEA7A0CE-7876-493D-AD1E-B747DC0ECF3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Punch list ve açık i�x yönetimi</a:t></a:r></a:p></p:txBody></p:sp><p:sp><p:nvSpPr><p:cNvPr id="6" name=""><a:extLst xmlns:a="http://schemas.openxmlformats.org/drawingml/2006/main"><a:ext uri="{FF2B5EF4-FFF2-40B4-BE49-F238E27FC236}"><a16:creationId id="{79F4B813-7342-41B1-B8DB-88FBE65175F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Punch list ve açık i�x yönetimi</a:t></a:r></a:p></p:txBody></p:sp><p:sp><p:nvSpPr><p:cNvPr id="7" name=""><a:extLst xmlns:a="http://schemas.openxmlformats.org/drawingml/2006/main"><a:ext uri="{FF2B5EF4-FFF2-40B4-BE49-F238E27FC236}"><a16:creationId id="{FCF069F6-14E7-41F8-84AD-D6C5282F4C0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Açık i�x listesi yoksa proje görünürde tamamlanır ama aslında i�xletmeye eksik geçer.</a:t></a:r></a:p></p:txBody></p:sp><p:sp><p:nvSpPr><p:cNvPr id="8" name=""><a:extLst xmlns:a="http://schemas.openxmlformats.org/drawingml/2006/main"><a:ext uri="{FF2B5EF4-FFF2-40B4-BE49-F238E27FC236}"><a16:creationId id="{62223000-2753-4C3D-9E30-B71E45A41FF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9" name=""><a:extLst xmlns:a="http://schemas.openxmlformats.org/drawingml/2006/main"><a:ext uri="{FF2B5EF4-FFF2-40B4-BE49-F238E27FC236}"><a16:creationId id="{D49759F2-A31A-480E-9875-DEEC57B8232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3410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FFE7CC" /></a:solidFill><a:ln w="0" xmlns:a="http://schemas.openxmlformats.org/drawingml/2006/main"><a:solidFill><a:srgbClr val="FFE7CC" /></a:solidFill></a:ln></p:spPr></p:sp><p:sp><p:nvSpPr><p:cNvPr id="10" name=""><a:extLst xmlns:a="http://schemas.openxmlformats.org/drawingml/2006/main"><a:ext uri="{FF2B5EF4-FFF2-40B4-BE49-F238E27FC236}"><a16:creationId id="{778A85AF-CA86-4695-AFF5-79FC30E7244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İyi punch list</a:t></a:r></a:p></p:txBody></p:sp><p:sp><p:nvSpPr><p:cNvPr id="11" name=""><a:extLst xmlns:a="http://schemas.openxmlformats.org/drawingml/2006/main"><a:ext uri="{FF2B5EF4-FFF2-40B4-BE49-F238E27FC236}"><a16:creationId id="{8B763009-5126-474D-B9E2-78FF936AF4B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Net i�x tanımı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Sorumlu ki�xi/ekip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Hedef tarih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Kapanı�x do�xrulaması</a:t></a:r></a:p></p:txBody></p:sp><p:sp><p:nvSpPr><p:cNvPr id="12" name=""><a:extLst xmlns:a="http://schemas.openxmlformats.org/drawingml/2006/main"><a:ext uri="{FF2B5EF4-FFF2-40B4-BE49-F238E27FC236}"><a16:creationId id="{C554E336-40B0-4277-90F6-68666F8B6B8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Zayıf punch list</a:t></a:r></a:p></p:txBody></p:sp><p:sp><p:nvSpPr><p:cNvPr id="13" name=""><a:extLst xmlns:a="http://schemas.openxmlformats.org/drawingml/2006/main"><a:ext uri="{FF2B5EF4-FFF2-40B4-BE49-F238E27FC236}"><a16:creationId id="{F44E850B-40EA-4783-BE73-911934899AE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Belirsiz notlar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Sahibi olmayan maddeler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�nceliklendirme eksikli�xi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Kontrol edilmeden kapatılan i�xler</a:t></a:r></a:p></p:txBody></p:sp><p:sp><p:nvSpPr><p:cNvPr id="14" name=""><a:extLst xmlns:a="http://schemas.openxmlformats.org/drawingml/2006/main"><a:ext uri="{FF2B5EF4-FFF2-40B4-BE49-F238E27FC236}"><a16:creationId id="{02B54749-D859-4532-9033-DA40E2406C0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5" name=""><a:extLst xmlns:a="http://schemas.openxmlformats.org/drawingml/2006/main"><a:ext uri="{FF2B5EF4-FFF2-40B4-BE49-F238E27FC236}"><a16:creationId id="{C6388A3D-588D-43B2-B421-4E43C0ED910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Teknik Yatırımda Planlama ve Uygulama / Katılımcı e�xitim notu</a:t></a:r></a:p></p:txBody></p:sp><p:sp><p:nvSpPr><p:cNvPr id="16" name=""><a:extLst xmlns:a="http://schemas.openxmlformats.org/drawingml/2006/main"><a:ext uri="{FF2B5EF4-FFF2-40B4-BE49-F238E27FC236}"><a16:creationId id="{A28230C1-3CDB-48AD-92AB-6C8C625C1FB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10</a:t></a:r></a:p></p:txBody></p:sp></p:spTree><p:extLst><p:ext uri="{BB962C8B-B14F-4D97-AF65-F5344CB8AC3E}"><p14:creationId val="718679098" xmlns:p14="http://schemas.microsoft.com/office/powerpoint/2010/main" /></p:ext></p:extLst></p:cSld>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5A7523-CBBA-4BB9-9721-0A8D28229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1FF32FA-24E3-4964-A5EC-A5EF56196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17AC9E9-E9AC-4FAB-B17C-B97A7319F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C6BB1D2-3739-4896-8159-971DF0F57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84606C0-9960-4B99-B8C3-4EB37FF97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Risk matrisi örne�xi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FA6C4B2-8A73-41CA-BE9A-2E99110E9B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Risk matrisi örne�xi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013CE5-AFB2-4E3E-B0B3-35E838D36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proje yöneticisi riskleri yalnızca hissetmez; görünür bir matriste izler.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32FEA13-F38B-4A6C-8CF1-EA65FA220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9FC59E6-A4BA-4B3A-83A8-9CD57BC3D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Risk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8AFC518-34DB-4352-A8BF-38FEDA933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09FA09-D8D4-4B72-808A-68F4AEB52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Etkisi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38CC65C-7910-4B76-B451-FF1B7160B2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F6EAD55-37A4-448A-A678-C5FADDFE74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Tipik önlem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0E0042C-403B-42E7-B8C4-49F9B1BD2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7E30F6F-B0DC-4DB3-AC5E-452275A02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Saha geç hazır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AC86B51-1188-4136-A8F4-048932821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520CAD6-3C0D-4F36-AF13-ABA7BCAFB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Takvim kayar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0D871B4-3B3E-49F1-9EFD-0E6AC70CA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CC321E9-4BA9-4520-8268-989355315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Erken saha checklisti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6DEFA5D-4144-4A89-97D7-9A352AADB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EBC5729-F7ED-4A39-A20D-D0A5ACBB8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Tedarik gecikmesi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D69A223-2A2B-48C8-9D2C-D703769C1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9ECCF76-9D21-479C-9351-E94E4606A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Kritik yol etkilenir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53A433C-4DB0-401F-8DB4-27D3DAB79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5AA67B9-62B0-42B7-A70C-E20284305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Ara kontrol ve alternatif plan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BA70131-C7C5-46E0-A276-FFCC87BF7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8528C7E-EA11-4FF6-A51A-40CE726B2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Revizyon gecikmesi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4342511-F3C3-4AA0-B1F4-D10E2E2FE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1D41736-50D4-4F22-8D92-276FA9388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Kurulum hatası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4B14F39-A4DA-4E23-8B41-6BE0D8A53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6E13B23-D715-4C14-B3D0-06B7D2D2A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Versiyon disiplini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65CEBCE-FA82-422D-A04E-C97B3BB83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995D2FC-5B41-4668-97E2-F8561A881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E�xitim eksikli�xi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AD12A0E-54AD-4B71-B442-04D49CB93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118DCC8-C582-4EAC-A9F5-53EB05B53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Geç devreye alma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91D816F-84C4-4680-8728-E793D5D5E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7384FE4-991D-4171-A919-2F2DA9D7D9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Erken planlı e�xitim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7F7BD0A-C0B9-424E-9DAF-3B77DFED1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77E3BF4-2DEC-4361-98F8-10270876E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150E9CE-688D-4D29-9CE7-4130877C3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72030851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8C3C3E0-9D48-48DA-8C3C-FD2ACC600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9CE5DB-3742-41F0-9EF3-DFAC00825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78ABFAB-1F48-49FE-A1A8-B96C89E85D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9881E67-901B-42D1-AFE2-DD49D89BC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479039-67EA-40D0-B077-F7A4B2359A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İ�xletmeye geçi�x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39961E6-3BB2-42FB-AC2B-B8E569350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İ�xletmeye geçi�x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2235B9-F8E6-44BB-A41A-0794D727AA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Kurulum tamamlanınca proje bitmez; sistemin kontrollü biçimde üretime alınması gerekir.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C57A7BF-7D23-4B22-B82A-6A61A227F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DF9B12-7D06-459B-A278-A47FA7C34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hafta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1C9BD8D-9F49-46CD-B673-E56C47A61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destek ekibi hazırdır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Kritik parametreler izlenir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i�xler günlük de�xerlendirilir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E8C4A79-B8A9-4EEC-AB94-B3CB45FA8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DAF7941-7AE9-44FB-B61C-D82BB8810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ay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075DA73-8E89-4BA6-9B6E-0538AB7D6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Performans trendi takip edilir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ö�xrenmesi toplanır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geri bildirimi sisteme alınır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E6B22CF-A5A8-487E-BC4A-5D134ECBE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4B1DBED-536D-4595-96E1-C6FD76B81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Stabilizasyon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1B0135-107D-4E5C-9037-972528E97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Nominal hız/kalite do�xrulanır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nedenleri sınıflandırılır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Kabul sonrası geli�xtirme ba�xlıkları ayrılır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561F618-F5C1-41EB-AEA7-9CC9F1220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9C7C1AE-49A3-45A2-A51B-AD2C47161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B26DB43-61DE-4037-9AC9-9DFD63136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378883792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89BCD43-9951-4003-8A34-7482AB5F9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74C4F0B-8475-43B6-98C3-C300544DA1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A747737-31EB-4AA3-AEA7-4DF796E8E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E5BDBB7-BFA9-456B-8C38-09A034318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48D8556-6368-4C65-9970-F5D46A8BD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 günlük uygulama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ECD30B9-81BD-4E35-8B42-2308FB1BC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 günlük uygulama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72ECC4-6F31-46AE-AC70-6BC5ECBF7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seviyedeki hedef, yatırımın zaman, kalite ve kabul disipliniyle yönetilmesidir.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5D4966F-33B5-42EF-83E9-19CBC7F66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D180DCA-EB5D-4159-B1C9-C40EF3530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EBE5CC-D897-4452-B424-2857B69FA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30 gün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6AC9A11-25D0-4188-B7F2-38589A8B0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Takvim ve ba�xımlılıkları netle�xtir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Kritik tedarik listesini olu�xtur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hazırlık planını ba�xlat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A2549CE-642D-445C-BD67-333E814DE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30-90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08E4E4D-294C-40B6-8E90-04A7905B2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FAT/SAT hazırlı�xını derinle�xtir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Punch list ve devreye alma planını kur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Revizyon ve risk takibini düzenli hale getir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E6495E6-CA63-40F8-9BA3-4AF43896DC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F20C397-569B-45A8-939C-B7F57261E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4F476DD-E4D0-4D09-8D2D-14F18CE8F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538656195"/>
      </p:ext>
    </p:extLst>
  </p:cSld>
</p:sld>
</file>

<file path=ppt\slides\slide14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A2820F4E-0E7E-4DC5-BCEC-7460A2DFAAA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BF5EA5FE-BD43-4B45-8369-D0580D373B1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360E24CC-E55D-4861-8B30-9EB0C29F441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2615D4E3-DA1E-4B3A-A245-5F7B0676084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Teknik Yatırımda Planlama ve Uygulama</a:t></a:r></a:p></p:txBody></p:sp><p:sp><p:nvSpPr><p:cNvPr id="5" name=""><a:extLst xmlns:a="http://schemas.openxmlformats.org/drawingml/2006/main"><a:ext uri="{FF2B5EF4-FFF2-40B4-BE49-F238E27FC236}"><a16:creationId id="{C3A3947C-E532-44E1-B026-89B117AC6F1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Mini vaka: teslim var, kabul yok</a:t></a:r></a:p></p:txBody></p:sp><p:sp><p:nvSpPr><p:cNvPr id="6" name=""><a:extLst xmlns:a="http://schemas.openxmlformats.org/drawingml/2006/main"><a:ext uri="{FF2B5EF4-FFF2-40B4-BE49-F238E27FC236}"><a16:creationId id="{53578951-59B8-479B-A652-19DB3FC3F15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Mini vaka: teslim var, kabul yok</a:t></a:r></a:p></p:txBody></p:sp><p:sp><p:nvSpPr><p:cNvPr id="7" name=""><a:extLst xmlns:a="http://schemas.openxmlformats.org/drawingml/2006/main"><a:ext uri="{FF2B5EF4-FFF2-40B4-BE49-F238E27FC236}"><a16:creationId id="{D14EDEEE-37C4-430D-BDD7-1D66636BC74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Birçok yatırımda ekipman sahaya gelir, ama kabul kriteri zayıf oldu�xu için proje uzar ve tartı�xma büyür.</a:t></a:r></a:p></p:txBody></p:sp><p:sp><p:nvSpPr><p:cNvPr id="8" name=""><a:extLst xmlns:a="http://schemas.openxmlformats.org/drawingml/2006/main"><a:ext uri="{FF2B5EF4-FFF2-40B4-BE49-F238E27FC236}"><a16:creationId id="{0F6FED8E-D74D-4399-94C8-AA91637AC02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9" name=""><a:extLst xmlns:a="http://schemas.openxmlformats.org/drawingml/2006/main"><a:ext uri="{FF2B5EF4-FFF2-40B4-BE49-F238E27FC236}"><a16:creationId id="{AA470339-0EB2-431C-B968-CEFDEECF967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3410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E4F2E9" /></a:solidFill><a:ln w="0" xmlns:a="http://schemas.openxmlformats.org/drawingml/2006/main"><a:solidFill><a:srgbClr val="E4F2E9" /></a:solidFill></a:ln></p:spPr></p:sp><p:sp><p:nvSpPr><p:cNvPr id="10" name=""><a:extLst xmlns:a="http://schemas.openxmlformats.org/drawingml/2006/main"><a:ext uri="{FF2B5EF4-FFF2-40B4-BE49-F238E27FC236}"><a16:creationId id="{4A88B72C-B6CD-41DB-BB7E-F6FB15AE734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Ba�xlangıç durumu</a:t></a:r></a:p></p:txBody></p:sp><p:sp><p:nvSpPr><p:cNvPr id="11" name=""><a:extLst xmlns:a="http://schemas.openxmlformats.org/drawingml/2006/main"><a:ext uri="{FF2B5EF4-FFF2-40B4-BE49-F238E27FC236}"><a16:creationId id="{F2AE5DA8-5C10-46B9-834E-7414FEC87C5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Teslim tamamlandı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Kapasite hedefi yazılı de�xildi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SAT kapsamı belirsizdi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Açık i�xler kimin sorumlulu�xunda net de�xildi</a:t></a:r></a:p></p:txBody></p:sp><p:sp><p:nvSpPr><p:cNvPr id="12" name=""><a:extLst xmlns:a="http://schemas.openxmlformats.org/drawingml/2006/main"><a:ext uri="{FF2B5EF4-FFF2-40B4-BE49-F238E27FC236}"><a16:creationId id="{E10BE877-038D-4606-A0C8-E0CD6F1E83B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��xrenme</a:t></a:r></a:p></p:txBody></p:sp><p:sp><p:nvSpPr><p:cNvPr id="13" name=""><a:extLst xmlns:a="http://schemas.openxmlformats.org/drawingml/2006/main"><a:ext uri="{FF2B5EF4-FFF2-40B4-BE49-F238E27FC236}"><a16:creationId id="{31AF252C-B69F-4D70-B257-1039EA74034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Kabul kriteri �xartnamenin parçası olmalı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Açık i�x yönetimi devreye almadan önce hazırlanmalı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Test planı teslimden çok önce konu�xulmalı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Sahipli�xi net olmayan kabul, gecikme üretir</a:t></a:r></a:p></p:txBody></p:sp><p:sp><p:nvSpPr><p:cNvPr id="14" name=""><a:extLst xmlns:a="http://schemas.openxmlformats.org/drawingml/2006/main"><a:ext uri="{FF2B5EF4-FFF2-40B4-BE49-F238E27FC236}"><a16:creationId id="{328F60AC-BF23-482C-B430-4F4586615B3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5" name=""><a:extLst xmlns:a="http://schemas.openxmlformats.org/drawingml/2006/main"><a:ext uri="{FF2B5EF4-FFF2-40B4-BE49-F238E27FC236}"><a16:creationId id="{DE3555D5-38B2-4CA0-AB58-E0841A0F65A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Teknik Yatırımda Planlama ve Uygulama / Katılımcı e�xitim notu</a:t></a:r></a:p></p:txBody></p:sp><p:sp><p:nvSpPr><p:cNvPr id="16" name=""><a:extLst xmlns:a="http://schemas.openxmlformats.org/drawingml/2006/main"><a:ext uri="{FF2B5EF4-FFF2-40B4-BE49-F238E27FC236}"><a16:creationId id="{9B4610D3-ED13-4B01-BAA1-D5D165AAA30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14</a:t></a:r></a:p></p:txBody></p:sp></p:spTree><p:extLst><p:ext uri="{BB962C8B-B14F-4D97-AF65-F5344CB8AC3E}"><p14:creationId val="1715819560" xmlns:p14="http://schemas.microsoft.com/office/powerpoint/2010/main" /></p:ext></p:extLst></p:cSld>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4494A3-9E22-4976-80FB-083EC47B8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1B714B4-1F58-4152-81E7-7E9F82721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DBF203F-1A9C-4C2F-B3B1-CB1E27EAF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8765B60-79E3-4EB8-AC49-A4E4AD7B4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A2D26A5-F9E3-479D-B3A2-7590B858D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kavram sözlü�xü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59282E5-6A6B-49D7-86FE-878EA6274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kavram sözlü�xü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BC037A-BDEB-488F-84D4-041C41EBF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proje dili, uygulama ba�xarısını do�xrudan etkiler.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E27EB90-86FA-4228-B948-5BB6BF653F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F1CD7E3-D333-4DED-BF7F-597739DE5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Kritik Yol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410005-A4BE-454C-8753-30FD5D1F7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Gecikmesi tüm proje süresini etkileyen i�xler zinciri.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53AEA8E-EF40-4976-83C2-69B4EF703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86DC001-31F8-46D0-B832-611C6A772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269F5E-35BE-471B-98FE-61C175E75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Fabrika kabul testi.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9BA7CD-1A73-4F96-97D4-CD38817BC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D6A397F-A898-4D77-BC5C-A7A78C1262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D0B0DB3-92F1-479D-8E8D-03F4F8A09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kabul testi.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A420F1E-2606-48F5-9399-3CC417967C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4E37F54-8BE1-47B4-AA81-E19AEA073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Punch List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02A444E-3951-4141-B22A-EC31BECEA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Kapanması gereken açık i�xler listesi.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26B57E3-D376-4E07-9CE2-CD3CF76EA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27BCCEA-2F16-4604-814C-BDDC41CFA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 Yönetimi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82676F5-4D17-4CB1-A0A9-2635628BE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De�xi�xikliklerin kayıtlı ve kontrollü yürütülmesi.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2191B4-2682-499E-A531-9E3A3E626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3E04E4D-5199-4A59-9F02-4E71C2014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Stabilizasyon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847268D-74B9-47D5-911A-0F451EF51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Devreye alma sonrası performansın oturması süreci.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3538498-F081-41D9-A5AF-97B7A6035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4B74DD6-6AE1-4851-A0EC-8EFECEE19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055B32A-59A1-4DFC-9178-E411B23E62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935435369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C0E00D6-D2B0-4F06-9ED4-320431F17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93FF8B5-FBB6-4B1A-A9CB-D9501D00D9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B9225C1-6722-4105-85EB-5968D8639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EF919B3-BB6E-4083-8FE4-789495115A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F6A0924-B9F8-431F-8514-4946BF6BA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Montaj sırası ve i�x çakı�xması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F044572-80A8-45EF-A3D3-B9B88B3AC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Montaj sırası ve i�x çakı�xması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252FBF8-8BE8-4A54-9AA2-04EA9940B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aynı sahada birden fazla i�x kolu çalı�xıyorsa do�xru sıra ve alan yönetimi kritik hale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95BFE10-4542-44B3-A3BD-9509BCE72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F23376-BF06-43DD-82FB-79F24057D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F79743-1513-4121-A7D3-8EA65AB0C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Dikkat edilenler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897AA72-0279-4EFA-ACC7-15F71EE8F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Kimin hangi gün hangi alanda çalı�xaca�xı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A�xır ekipman giri�x sırası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Elektrik-mekanik i�x ba�xımlılı�xı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İzin ve güvenlik koordinasyonu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3CD81A7-0553-46B1-A389-237B16B9D8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hata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4DF16D1-58D5-46BE-A0C7-B570E5E7E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 aynı anda çok i�x açmak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Bir i�x bitmeden di�xerini ba�xlatmak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Alan payla�xımını plansız bırakmak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Revizyonu montaj sırasında fark etmek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1E1643E-E4DF-4252-B2EF-5785C8875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6F40EB-DC75-457F-BF7A-C98321C53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E2E014C-F5ED-48F7-8305-496533155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3313067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94EED22-E186-44F3-BA5F-F4CD77B37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55E81AA-E630-40A5-B4B2-4D3396347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F0386E-6880-4EDF-A92D-8C8FF5047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A2FCF7-05D6-4CFB-985C-F741E1847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306F07E-2A57-48D8-B46C-541DCE5D0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Devreye alma günü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99106C-3D57-470C-A0B1-5C97F28DF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Devreye alma günü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B438BCE-2C4C-41AB-96B1-9F202C865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Devreye alma gününde yalnızca teknik ekip de�xil, karar mekanizması da hazır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978FCA-8250-4C4E-ADB1-ECD22EFDB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21EC53-72A0-426B-B03A-14C5C93A2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 ekip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A3C2797-CEBA-40BF-A509-ACCEAD10F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Tedarikçi teknik ekibi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/ üretim temsilcisi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ve güvenlik deste�xi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7D29287-953A-46D1-9BC7-A3CF945909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E6AE582-DA6D-4F2D-BA13-E436F560FE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 veri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FC7E0C2-69AE-4A8F-A71A-01748DECB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Kontrol listeleri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Parametre sayfaları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Test sırası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i�x durumu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B0AD710-A639-410B-BD4F-B95AEDFA6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C5DC0D1-52A5-47E9-846C-FF6594AD4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 karar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F0EA866-23B9-4228-A43A-F82C229888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durumda test durdurulur?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Kimin onayı gerekir?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konu nereye eskale edilir?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378F0AD-EC18-448C-8D63-DAB177611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8D5A01D-0B42-43BA-B0C0-46110C3AB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8E9BA94-5299-427C-90DD-47FDEDD3C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59099853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8E41380-3DAD-4802-B41F-B15C8B815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2F342ED-3EC6-47FD-8522-9F41640F1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AE7330F-CEBC-40D8-A6D9-1F67F086C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ECFBF8E-4348-48CF-8F3B-50926FDF0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3EA914-823A-4561-A65A-11792DE2C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İlk ay performans izleme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BE141AD-6DCD-474F-BE56-BACC0189D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ay performans izleme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938EC91-52F1-4353-BB42-2E7AA145C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gerçek ba�xarı, devreye alma sonrası ilk ayda performansın ne kadar hızlı oturdu�xuyla anla�xılır.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2F1F5DD-73DF-4A6F-921F-7585C6809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537B0B4-9AB6-4E35-8CC2-FFA07836F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B9CDEF5-17C8-449F-8A74-569BD04F8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İzlenen ba�xlıklar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79836D5-F8DC-4264-A56E-19E3A1F06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Hız ve kapasite e�xrisi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Hata ve fire davranı�xı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türleri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alı�xma süresi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9FC24A6-A9AC-4A26-8EDD-CE047ACA0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yönetim davranı�xı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8CBA28E-764C-491A-9451-87FF585FB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Günlük kısa de�xerlendirme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Tekrar eden sorunların sınıflandırılması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Tedarikçi deste�xinin kontrollü çekilmesi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İ�xletmeye net devir tarihi belirlenmesi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AED9CC6-744C-439F-8B85-69F34FD3E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79A90A7-F89B-4F8B-A572-380BC3F3D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6CEBB8B-EAB0-47F1-8BD8-28DECF6CB0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723159421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C66022D-CDD3-4FEF-B3FA-992DCB5781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1FD741C-7649-4620-B587-FF46FC584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60B87BB-6942-4A40-9A97-F252E0D19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A44DFEC-8EE9-4C7D-8B1B-9936D42100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0B607BB-590F-4D80-BB80-31B42E95A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Proje kontrol panosu örne�xi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B0C14CD-ECB7-4897-87D5-B9C19925F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Proje kontrol panosu örne�xi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E53F074-6C3D-4BFC-826B-7EF2EE4C1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proje panosu teknik ve yönetim dilini bir araya getirmelidir.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C335BBE-D68A-4D88-9B4E-D6C76ABC2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86AEE1D-41B0-446E-94E4-2DC55E0F8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4FDD754-83A8-4B2D-A7C0-1ED56B218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359958E-530B-4FF1-B287-9DEF0CE66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Gösterge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EEFD41D-F830-4DA9-BD4E-5D843DCAD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255A313-E16F-4F34-8108-39F2E9C24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Uyarı i�xareti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3BA38E0-565B-421B-9A11-FF39A9260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36B8039-9C19-4C67-9E35-01F67E157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Takvim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03248A5-D37D-43E7-8A27-228850937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9E20975-6AE4-48A7-80B6-46F1CB2D38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Ana i�x paketleri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C00BE05-A1EE-4D75-B461-9FDEF8A9B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B003C9F-D208-49C4-94DA-FF88F88A2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Kritik yol kayması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543977A-759D-4F0E-9D4B-14FAE1BDBB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4576EF9-948B-4328-A81A-4EF9ADF6D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Tedarik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CC2A4D9-7494-4B96-8AFC-D9D7DFC99B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68B4343-2541-4FA6-8E25-D22DFC5C0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Teslim / FAT durumu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2C30534-1FCE-408C-83CA-B1F57C9DC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9AED41E-AAD8-4494-9CEE-AA1FF9573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Onaysız veya geciken ekipman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B8CCD46-4434-4DD8-885B-FFF6DCC91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37C2D6A-DD63-4F0B-AE77-3BD1D0D33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Saha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202C38B-01A7-4D0C-A625-A75449BA9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5F3D418-1151-4B91-B0E4-77EC5B8AA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Hazırlık tamamlanma oranı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24FAFD2-5DDF-4BF2-A253-47C5E61C6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CB71935-1FAE-4B2B-902F-C7EB76E228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Montaj engeli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5D2D34E-6DD3-4C26-8C33-D02505D8D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611164D-05FD-4917-A3D6-493CA9651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Devreye Alma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897164A-5482-4978-9B99-959E40ECA8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1E625C6-61DC-4CE4-A876-8C839177D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Açık punch list sayısı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96C8147-AF10-4C22-BD3B-605DB7CDB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8668447-235E-4598-87FC-FA15777F0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Kabul gecikmesi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594D430-6133-4E17-8211-3C938A984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9F1D37C-895A-42A0-8608-F9F2C8E5C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EDA7CA2-2BD2-4053-8CB7-5B8329904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061768584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27BB2CF-EAD7-40DD-94DC-9267462E9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C555E4B-0D10-407F-A6DA-D2D7929C6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2112571-C04F-4D27-9118-97BB057DF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3B33A49-599C-4EEA-AE7C-CB5A87FD9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E85665C-EBAA-41F1-84B2-34ED623C7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yatırım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742A805-4804-468E-945A-58119BF75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yatırım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B93428E-658C-4C9F-841E-03267725F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seviye, projeyi parçalı i�xlerden çıkarıp birbirini etkileyen akı�xlar olarak yönetmeyi ö�xretir.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8B11A06-FEB8-4905-BCEB-BD0AC8BF2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B14E11-4973-4894-AF83-826C6D874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BE5795E-2B87-4FDA-9151-4A402CB9E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oda�xı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142CC51-D330-4131-9B54-093179E3E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Takvim ve kritik yol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 ve saha hazırlı�xı uyumu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ve revizyon yönetimi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Kabul ve devreye alma disiplini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41C6D3C-C78F-436D-BF55-8F48A6F0D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 yakla�xım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FA79028-5114-4159-9B04-A7B42CEC3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 bir bütüncül proje planı kullanır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Ba�xımlılıkları görünür kılar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Revizyonları kontrollü yönetir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Sahadaki gecikmeyi erken öngörür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CDBA4B6-65E5-4A20-A85F-853B60B94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7E58749-CC1C-4C42-9A0C-A6C68BCD2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848BAC9-B55D-463E-AF93-D32CF980C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51289302"/>
      </p:ext>
    </p:extLst>
  </p:cSld>
</p:sld>
</file>

<file path=ppt\slides\slide20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F970B211-A5C1-45CB-A710-19647F5A74B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3882B7EE-1D7E-42EA-AE09-18232DF1DD1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EBE15A7F-39D2-4618-8E6D-0287A52D10A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0E023A87-247B-48A8-8174-4871D25004A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Teknik Yatırımda Planlama ve Uygulama</a:t></a:r></a:p></p:txBody></p:sp><p:sp><p:nvSpPr><p:cNvPr id="5" name=""><a:extLst xmlns:a="http://schemas.openxmlformats.org/drawingml/2006/main"><a:ext uri="{FF2B5EF4-FFF2-40B4-BE49-F238E27FC236}"><a16:creationId id="{473E6C92-B856-4069-96F4-DADDF8F51C8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Orta seviyeden alınacak ana mesajlar</a:t></a:r></a:p></p:txBody></p:sp><p:sp><p:nvSpPr><p:cNvPr id="6" name=""><a:extLst xmlns:a="http://schemas.openxmlformats.org/drawingml/2006/main"><a:ext uri="{FF2B5EF4-FFF2-40B4-BE49-F238E27FC236}"><a16:creationId id="{BA9F3647-6CF1-43E5-BE32-74FE3264B7B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Orta seviyeden alınacak ana mesajlar</a:t></a:r></a:p></p:txBody></p:sp><p:sp><p:nvSpPr><p:cNvPr id="7" name=""><a:extLst xmlns:a="http://schemas.openxmlformats.org/drawingml/2006/main"><a:ext uri="{FF2B5EF4-FFF2-40B4-BE49-F238E27FC236}"><a16:creationId id="{9FF55FD6-4FDC-4C6A-BE36-A98BDD875D3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Orta seviye, yatırımı proje planı ve kabul disipliniyle yönetmeyi ö�xretir.</a:t></a:r></a:p></p:txBody></p:sp><p:sp><p:nvSpPr><p:cNvPr id="8" name=""><a:extLst xmlns:a="http://schemas.openxmlformats.org/drawingml/2006/main"><a:ext uri="{FF2B5EF4-FFF2-40B4-BE49-F238E27FC236}"><a16:creationId id="{56050B0E-7FC6-4B83-A06F-D46867DAFFC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09800" /><a:ext cx="5048250" cy="3143250" /></a:xfrm><a:prstGeom prst="roundRect" xmlns:a="http://schemas.openxmlformats.org/drawingml/2006/main"><a:avLst><a:gd name="adj" fmla="val 7273" /></a:avLst></a:prstGeom><a:solidFill xmlns:a="http://schemas.openxmlformats.org/drawingml/2006/main"><a:srgbClr val="DDF6F4" /></a:solidFill><a:ln w="0" xmlns:a="http://schemas.openxmlformats.org/drawingml/2006/main"><a:solidFill><a:srgbClr val="DDF6F4" /></a:solidFill></a:ln></p:spPr></p:sp><p:sp><p:nvSpPr><p:cNvPr id="9" name=""><a:extLst xmlns:a="http://schemas.openxmlformats.org/drawingml/2006/main"><a:ext uri="{FF2B5EF4-FFF2-40B4-BE49-F238E27FC236}"><a16:creationId id="{4BEF99E3-8F7F-4581-940E-CE766D5FB5B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2571750" /><a:ext cx="34290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�zet</a:t></a:r></a:p></p:txBody></p:sp><p:sp><p:nvSpPr><p:cNvPr id="10" name=""><a:extLst xmlns:a="http://schemas.openxmlformats.org/drawingml/2006/main"><a:ext uri="{FF2B5EF4-FFF2-40B4-BE49-F238E27FC236}"><a16:creationId id="{01C3160B-9AD7-4758-A1D3-9E99F0638AC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3048000" /><a:ext cx="4000500" cy="1714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Takvim ba�xımlılıkla birlikte yönetilmelidir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Tedarik ve saha hazırlı�xı aynı ritimde ilerlemelidir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FAT/SAT ve punch list proje ba�xarısının ana parçalarıdır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Revizyon kontrolü zayıfsa kurulum kalitesi dü�xer</a:t></a:r></a:p></p:txBody></p:sp><p:sp><p:nvSpPr><p:cNvPr id="11" name=""><a:extLst xmlns:a="http://schemas.openxmlformats.org/drawingml/2006/main"><a:ext uri="{FF2B5EF4-FFF2-40B4-BE49-F238E27FC236}"><a16:creationId id="{B9B0CE03-E251-4412-BA7D-1BBA7BA1164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2209800" /><a:ext cx="5048250" cy="3143250" /></a:xfrm><a:prstGeom prst="roundRect" xmlns:a="http://schemas.openxmlformats.org/drawingml/2006/main"><a:avLst><a:gd name="adj" fmla="val 7273" /></a:avLst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12" name=""><a:extLst xmlns:a="http://schemas.openxmlformats.org/drawingml/2006/main"><a:ext uri="{FF2B5EF4-FFF2-40B4-BE49-F238E27FC236}"><a16:creationId id="{58F5E081-55B6-4898-B282-83165912350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15100" y="2571750" /><a:ext cx="2857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FFFFFF" /></a:solidFill><a:latin typeface="Arial" /><a:ea typeface="Arial" /><a:cs typeface="Arial" /></a:defRPr></a:pPr><a:r><a:rPr sz="1500" b="1"><a:solidFill><a:srgbClr val="FFFFFF" /></a:solidFill><a:latin typeface="Arial" /><a:ea typeface="Arial" /><a:cs typeface="Arial" /></a:rPr><a:t>Sonraki adım</a:t></a:r></a:p></p:txBody></p:sp><p:sp><p:nvSpPr><p:cNvPr id="13" name=""><a:extLst xmlns:a="http://schemas.openxmlformats.org/drawingml/2006/main"><a:ext uri="{FF2B5EF4-FFF2-40B4-BE49-F238E27FC236}"><a16:creationId id="{EB19EA0F-4E12-48AD-AB24-3946FB63D28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15100" y="3048000" /><a:ext cx="4000500" cy="1524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E9F0F6" /></a:solidFill><a:latin typeface="Arial" /><a:ea typeface="Arial" /><a:cs typeface="Arial" /></a:defRPr></a:pPr><a:r><a:t>⬢ İleri seviyede portföy yönetimi, çoklu proje ve yatırım yöneti�ximine geç</a:t></a:r></a:p><a:p xmlns:a="http://schemas.openxmlformats.org/drawingml/2006/main"><a:pPr algn="l"><a:defRPr sz="1275"><a:solidFill><a:srgbClr val="E9F0F6" /></a:solidFill><a:latin typeface="Arial" /><a:ea typeface="Arial" /><a:cs typeface="Arial" /></a:defRPr></a:pPr><a:r><a:t>⬢ Karar kalitesini finansal ve stratejik çerçeveye ba�xla</a:t></a:r></a:p><a:p xmlns:a="http://schemas.openxmlformats.org/drawingml/2006/main"><a:pPr algn="l"><a:defRPr sz="1275"><a:solidFill><a:srgbClr val="E9F0F6" /></a:solidFill><a:latin typeface="Arial" /><a:ea typeface="Arial" /><a:cs typeface="Arial" /></a:defRPr></a:pPr><a:r><a:t>⬢ Devreye alma sonrası i�xletme performansını sistemle�xtir</a:t></a:r></a:p></p:txBody></p:sp><p:sp><p:nvSpPr><p:cNvPr id="14" name=""><a:extLst xmlns:a="http://schemas.openxmlformats.org/drawingml/2006/main"><a:ext uri="{FF2B5EF4-FFF2-40B4-BE49-F238E27FC236}"><a16:creationId id="{FFD8E09B-1113-42FF-99CC-EDAC1691776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15100" y="4762500" /><a:ext cx="38100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FF8A00" /></a:solidFill><a:latin typeface="Arial" /><a:ea typeface="Arial" /><a:cs typeface="Arial" /></a:defRPr></a:pPr><a:r><a:rPr sz="1200" b="1"><a:solidFill><a:srgbClr val="FF8A00" /></a:solidFill><a:latin typeface="Arial" /><a:ea typeface="Arial" /><a:cs typeface="Arial" /></a:rPr><a:t>Sanayide Verimlilik, Yönetimde Netlik, Dönü�xümde Sonuç.</a:t></a:r></a:p></p:txBody></p:sp><p:sp><p:nvSpPr><p:cNvPr id="15" name=""><a:extLst xmlns:a="http://schemas.openxmlformats.org/drawingml/2006/main"><a:ext uri="{FF2B5EF4-FFF2-40B4-BE49-F238E27FC236}"><a16:creationId id="{06A0DF2E-3D88-4CAC-9D35-12D0781AC5F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6" name=""><a:extLst xmlns:a="http://schemas.openxmlformats.org/drawingml/2006/main"><a:ext uri="{FF2B5EF4-FFF2-40B4-BE49-F238E27FC236}"><a16:creationId id="{15AA41CA-ACB7-4BB1-8C16-32913CC5CB2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Teknik Yatırımda Planlama ve Uygulama / Katılımcı e�xitim notu</a:t></a:r></a:p></p:txBody></p:sp><p:sp><p:nvSpPr><p:cNvPr id="17" name=""><a:extLst xmlns:a="http://schemas.openxmlformats.org/drawingml/2006/main"><a:ext uri="{FF2B5EF4-FFF2-40B4-BE49-F238E27FC236}"><a16:creationId id="{E414F462-4B0B-41C9-9D28-E62A8C7BAB2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20</a:t></a:r></a:p></p:txBody></p:sp></p:spTree><p:extLst><p:ext uri="{BB962C8B-B14F-4D97-AF65-F5344CB8AC3E}"><p14:creationId val="919713741" xmlns:p14="http://schemas.microsoft.com/office/powerpoint/2010/main" /></p:ext></p:extLst></p:cSld>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33C7B34-0EAF-4C05-8446-A40092EEB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C9643B-D56C-4B80-B7DB-1F370EC89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6D5B7C-B612-45CE-9338-2BB012603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80731F4-FEC7-4554-97F4-DC088504B2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F54483E-CB05-4802-9A5E-3E1DA1B4A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Proje zaman planı ve kritik yol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B76666A-A3C7-4793-AFCC-B96350971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Proje zaman planı ve kritik yol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F9F685-6F1A-4909-BC8D-5C4DA8E57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yatırım projesinde süre sadece teslim tarihi de�xil, ba�xımlılıkların do�xru kurgulanmasıyla yönetilir.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4F286D6-6C89-4605-B2ED-7D53C94A6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1DC5094-5D4C-480C-A6DF-62EEB2EA7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Ana fazlar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536192D-91BB-4C2F-AEEE-980D81037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Tasarım ve onay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hazırlı�xı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Kurulum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Devreye alma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723074D-9857-4511-8871-88F406466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42A4802-9582-4D3D-B83A-D3EA4D25A3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Kritik yol mantı�xı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22A6440-27E8-4274-BB63-09EAD31E2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Gecikirse tüm projeyi etkileyen i�xler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Alternatifsiz ba�xımlılıklar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Onay bekleyen karar ba�xlıkları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244B808-03B9-444C-90A0-A9DAB67A3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C0B43F8-4384-40E8-B8EB-7803AB2D4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Takip ihtiyacı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A90B5CD-5EB5-419C-8AB2-CE31E6EA2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Haftalık güncelleme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Sorumluluk sahipli�xi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Erken uyarı listesi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2987C75-412E-4F16-B1B2-D195A8ADD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268436E-8EA2-432E-800B-ABC859792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86D34D7-EBB7-4930-9099-4A6479B6B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6723647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524128-1848-446A-8282-F367A415AB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5C7A968-DF01-434E-8506-5426424789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FB8ED4F-67E0-4899-8F6B-B1712E7FA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33D8E1D-918D-4360-8ABB-44D7A46D6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70C9B85-5964-4CA4-B6C8-C1B2659D8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Tedarik sürecinin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5B28E76-0EF0-4FA3-BCD8-41FC55514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Tedarik sürecinin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7A61CA5-FE52-4653-8AEA-5FF6A402D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tedarik, satın alma i�xlemi de�xil; teknik netlik, üretim takibi ve teslim kalitesi yönetimidir.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81C91D-A342-4110-AEFA-C83FC3D41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D39BB1A-533E-465D-AA8C-13079761D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B786AD-7E8A-4D69-A17A-AC5F65010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Takip edilen ba�xlıklar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56BC14D-14CA-4CF7-82DB-F7CA3D5A2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onay durumu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İmalat ilerleme durumu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Kritik parça ve alt yüklenici riski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Teslim ve sevkiyat planı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410DF0-54C7-4863-9B2C-07C73F335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görülen riskler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E8E9C2-B0D9-49D5-BB52-5C8C0020F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Onaysız imalat ba�xlangıcı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Doküman gecikmesi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Sevkiyat öncesi test eksikli�xi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hazır olmadan ekipman geli�xi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F74F52F-034D-4FEB-A880-81DF48632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2EF0C43-F378-4FCF-8B35-74A186E432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DA0723F-4741-4A8F-A025-4DEF2AE2B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25573439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70A97CC-71C4-4450-AB73-BB14740D7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2E0883A-0666-4162-9F8D-9AFB0416A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48A0B82-593F-4D16-9064-B9963EAD0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54D4B95-EF67-4DD5-BA73-6959850BB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1D24BC-C57C-4352-9CCF-A13AF5B8C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Tedarik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F3A80A-2946-4773-83A6-18061B0F3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Tedarik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931AAF7-B4B6-4153-ADA2-62BC6661C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her kritik ekipman için aynı kontrol dili kullanılmalıdır.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F85F1EB-CA29-4879-AB31-E3B37754C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4E1119E-118F-466C-92A1-E01DE915C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Ba�xlık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1DF9CA1-7F22-4A2C-BC19-CB677BF884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EED5BBA-A4C9-48DB-91E9-E0F390C66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Kontrol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27D24D0-0D5C-4B49-8732-B41A3F0F9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F8D502F-FE88-4C35-9C00-4199893A79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Beklenen çıktı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1171E92-FD3C-4DB0-AA25-13FD65488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F8EDB7F-9C05-4AF4-A438-B23E30BD4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Teknik Onay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2F0DBFA-60F4-4FF8-8FAB-A6D3D3D94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1BB3CFA-C4F5-4CD4-B967-9A012EB02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Tüm çizim ve �xartname onaylandı mı?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7A9D6DB-E3C5-4AEF-9566-761254E24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3CEE8CB-8E82-43C4-9728-761C842DE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�Sretim serbest bırakma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F716482-AEF0-4496-A0AE-0FC95CB75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C104B96-5C64-492B-9909-535899864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İmalat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500B571-9D16-4813-B3E3-705DB094D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B594863-F6BB-44DC-A6AC-4D16F08D0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Kritik a�xamalar takip ediliyor mu?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60BFF58-F998-47F4-81A0-208856C07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4325776-C462-4AFC-B364-BBC654DF8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İlerleme görünürlü�xü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ABCDD1B-CE6C-43D2-A907-54A0E11D9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FE2356D-C190-4470-A94D-1FDF13A37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Test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C841362-B83B-4A9D-AA83-E38D5543F8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6DDAF2C-D858-43AF-B7D1-B089F3644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FAT planı hazır mı?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895F766-88FC-4C49-B442-B6D405937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FBA399B-861C-4A02-A8D2-B6D651B3B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Teslim öncesi do�xrulama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7610D5A-040E-4799-B992-3B6B5FDD3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C421BA4-2DB2-4766-B893-3C9237751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Sevkiyat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A5DB3CA-5D30-4F47-9CE5-AEF159DC2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D323A78-F471-4A09-B3A6-ABEBD9C40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Paketleme ve lojistik net mi?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7495BCF-A75D-43DE-8CDE-9FB53F5C7E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2EED283-227A-4EC0-B1BA-CAE4A3CFC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teslim güveni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681C9AB-44EA-4A15-BB91-0717216FB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27B57FE-BE80-4575-9607-B8DC1B73B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19E196E-7B50-4663-AEB5-E25FCFE47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4306379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A67B705-2A50-4B2F-8DA6-DF0B40F8B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FFAEF4-C3A2-4CBD-9FD1-0D918C245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C451EDF-7ADF-4516-BC04-1541F4AD5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1A614EE-5F83-4253-B555-8E4556A71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96CED4-3833-4776-841C-2E2EBBAE7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FAT ve SAT mantı�xı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358E756-D1BA-4858-B33E-3C5B01023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FAT ve SAT mantı�xı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CC88642-773B-4438-954A-FA86D1FC62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FAT ve SAT, ekipmanın çalı�xtı�xını de�xil; beklenen �xartlarda do�xrulandı�xını ispatlayan kontrollü kabul adımlarıdır.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638BE02-B76B-487F-AB95-E8B45E678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EE5DF1-570A-496D-B53F-03F609532B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A50891-33ED-41A1-A7D3-D58AEA75D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1818BDA-3C00-4780-A37B-113D7E2B08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�Sretici sahasında yapılır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Mekanik/elektrik do�xrulama sa�xlar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Doküman ve fonksiyon kontrolü yapılır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Teslim öncesi kritik eksikleri görünür kılar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03D9565-5A76-4C15-BA72-3C341A631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2E9FDDF-E2AF-4416-A58F-ACD51C088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kurulumundan sonra yapılır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Gerçek altyapı ve proses ko�xullarını test eder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ve kalite do�xrulamasını içerir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Resmi kabul ve devreye alma kapısıdır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BC9ECCA-4656-4570-B01F-F04AC285E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5F37D39-6016-46CE-B13C-012D93D4F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B2EF7B3-9B98-4FBB-8A8D-D12C6B072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90072813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E88B15-8D5E-4669-957D-E00674A52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1E8846F-E8D1-4613-9239-A432D9E6A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53066D-A4A4-4972-A24D-CD8550813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9F8311A-2D89-45B2-ABEE-F5CDBE218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1591BFB-6D85-49C3-B072-F68D0EED6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Revizyon ve de�xi�xiklik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81B669B-D674-4D5B-81E9-8D76131F8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 ve de�xi�xiklik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FCB2596-8BE6-4969-8E9C-56AF770A6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Projede de�xi�xiklik kaçınılmaz olabilir; önemli olan bunun kayıtlı, etkisi hesaplı ve onaylı yürütülmesidir.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3759EF1-AC65-4F2B-9110-04869B404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FE70994-94C9-473F-B612-92C6E8054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DBEAC3B-DB4E-4243-A998-E305E35C9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De�xi�xiklik kaynakları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F9D7799-CB78-4E4D-B560-42156B8EF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Mü�xteri / ürün de�xi�xikli�xi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kısıtı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geli�xtirme ihtiyacı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 kaynaklı zorunlu de�xi�xiklik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9463406-3643-4BA0-B67D-CA883FB25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kuralı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37994E6-D6D3-4CA3-8858-04A1A3ECA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Etkisi yazılmadan onay verilmez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Süre, maliyet ve kapsam birlikte de�xerlendirilir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Revizyon tarihi ve versiyonu korunur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Sahaya eski doküman dü�xmesi engellenir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F6EDD4B-6745-4843-B16D-6D0DA6632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E1FCF0E-771E-4FF6-AE2D-6F78F4100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AE30949-6C42-4BD3-96A9-ADD5D3D7C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98211785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236DDE5-B76E-42C1-BCE9-B76F706D6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E359726-F8A1-4961-8F7C-DF53FE2DA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DB00D52-7A50-4778-8EE5-4903D524E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E93BD7D-CE2C-435C-B0C7-4AAF358C6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4CD4C50-D407-42F2-8542-F568298EB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Saha kurulum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7B274B-8CF5-48E4-82E5-58D4EA80A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kurulum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C4667F5-868B-47FE-96E9-F058A26B63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kurulumu, yalnızca montaj takibi de�xil; güvenlik, koordinasyon ve günlük ilerleme yönetimidir.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B1A562B-AED5-4E59-A755-4B3EA3F80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04776DB-935C-4281-96D5-0D04D11A7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EE175B4-FB93-4742-BB9C-847AC625B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�!alı�xma izinleri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sınırları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Montaj sırası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Vinç/ta�xıma planı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5D31D4B-29BD-4C1D-9E57-52D61966B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D017812-356F-4CA8-89D1-2FC7E8656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Günlük kontrol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8D3283C-94FA-4E57-BD5A-0E4661E77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Bugünkü hedef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engeller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Kritik güvenlik ba�xlı�xı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Yarınki ihtiyaç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F1A4C16-F343-49F6-90A8-DCC22BCFDE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57EF8B8-B9BB-43D9-AC6C-B8F075120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Koordinasyon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3481F69-1371-48A1-A923-E5BD9041F2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Yüklenici-hat sahibi-bakım ileti�ximi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 çakı�xmalarının önlenmesi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Revizyonların sahaya aktarılması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E53BB8-1ADB-407E-BFEE-6156539BA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C9B1044-133F-41AB-A057-BE2302921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7618DBE-35DE-4842-BC58-79198ABF0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276072563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F52C879-69FD-4E9D-B2A8-0968B0B89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351A79B-B17C-4382-A3B6-6C08F145E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5D5A24F-602E-456D-AEFF-3223E62FA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CB69C06-5663-4515-BF3E-BD673BCD0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Planlama ve Uygulama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B7D65DD-00FE-4CC1-B39C-CC27FD8D2B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Devreye alma hazırlı�xı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E26CC20-E774-4B7D-8248-0F93B53CD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Devreye alma hazırlı�xı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B713654-63AE-4044-8EF2-CCD36A1912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Devreye alma günü için hazırlanmayan proje, makine kurulu olsa bile i�xletmeye geçemez.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3892FB5-0FC5-4150-B20B-4EB647865D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2C34E66-FC53-435A-89BD-C8F2117D8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EA0B651-6D16-4152-915C-C7837049F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 olmalı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7068B5D-81BF-44CB-A0E9-0761E900A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Kontrol planı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ve bakım e�xitimi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Yedek parça ve sarf planı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punch list görünürlü�xü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4DDD200-5CCD-45E2-8311-7574D476F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gecikme nedenleri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FC633D6-9A45-4310-B279-65CBA3E71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Doküman eksikli�xi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Kalibrasyon / güvenlik do�xrulama açı�xı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Proses parametrelerinin hazır olmaması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 ekiplerin aynı anda sahada bulunmaması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ACEF55B-2BD4-41FF-97F3-A082C95E3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3C4AC17-9481-494C-9B68-B0F4D597F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Planlama ve Uygulama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0F670B5-14A4-420B-A6A3-6B47D65E1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070996919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