
<file path=[Content_Types].xml><?xml version="1.0" encoding="utf-8"?>
<Types xmlns="http://schemas.openxmlformats.org/package/2006/content-types">
  <Default Extension="xml" ContentType="application/vnd.openxmlformats-package.core-properties+xml"/>
  <Default Extension="rels" ContentType="application/vnd.openxmlformats-package.relationship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theme/theme1.xml" ContentType="application/vnd.openxmlformats-officedocument.theme+xml"/>
  <Override PartName="/ppt/slideMasters/slideMaster1.xml" ContentType="application/vnd.openxmlformats-officedocument.presentationml.slideMaster+xml"/>
  <Override PartName="/ppt/slideMasters/theme/theme2.xml" ContentType="application/vnd.openxmlformats-officedocument.theme+xml"/>
  <Override PartName="/ppt/slideLayouts/slideLayout1.xml" ContentType="application/vnd.openxmlformats-officedocument.presentationml.slideLayout+xml"/>
  <Override PartName="/ppt/notesMasters/notesMaster1.xml" ContentType="application/vnd.openxmlformats-officedocument.presentationml.notesMaster+xml"/>
  <Override PartName="/ppt/notesMasters/theme/theme3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</Types>
</file>

<file path=_rels\.rels>&#65279;<?xml version="1.0" encoding="utf-8"?><Relationships xmlns="http://schemas.openxmlformats.org/package/2006/relationships"><Relationship Type="http://schemas.openxmlformats.org/package/2006/relationships/metadata/core-properties" Target="/docProps/core.xml" Id="R85566ab4072f404a" /><Relationship Type="http://schemas.openxmlformats.org/officeDocument/2006/relationships/extended-properties" Target="/docProps/app.xml" Id="Rac3576ab1f4644a1" /><Relationship Type="http://schemas.openxmlformats.org/officeDocument/2006/relationships/officeDocument" Target="/ppt/presentation.xml" Id="R4091aaaf3a5e4c4e" /></Relationships>
</file>

<file path=docProps\app.xml><?xml version="1.0" encoding="utf-8"?>
<ap:Properties xmlns:ap="http://schemas.openxmlformats.org/officeDocument/2006/extended-properties">
  <ap:Application>Walnut Exporter</ap:Application>
  <ap:PresentationFormat>Converted Presentation</ap:PresentationFormat>
  <ap:Slides>0</ap:Slides>
  <ap:Notes>0</ap:Notes>
  <ap:HiddenSlides>0</ap:HiddenSlides>
  <ap:SharedDoc>false</ap:SharedDoc>
  <ap:DocSecurity>0</ap:DocSecurity>
</ap:Properties>
</file>

<file path=docProps\core.xml><?xml version="1.0" encoding="utf-8"?>
<coreProperties xmlns:dc="http://purl.org/dc/elements/1.1/" xmlns:dcterms="http://purl.org/dc/terms/" xmlns:xsi="http://www.w3.org/2001/XMLSchema-instance" xmlns="http://schemas.openxmlformats.org/package/2006/metadata/core-properties">
  <dc:creator>Walnut Exporter</dc:creator>
  <lastModifiedBy>Walnut Exporter</lastModifiedBy>
  <dc:title>Presentation</dc:title>
  <dcterms:created xsi:type="dcterms:W3CDTF">2026-06-03T14:40:52.0780000Z</dcterms:created>
  <dcterms:modified xsi:type="dcterms:W3CDTF">2026-06-03T14:40:52.0790000Z</dcterms:modified>
</coreProperties>
</file>

<file path=ppt\_rels\presentation.xml.rels>&#65279;<?xml version="1.0" encoding="utf-8"?><Relationships xmlns="http://schemas.openxmlformats.org/package/2006/relationships"><Relationship Type="http://schemas.openxmlformats.org/officeDocument/2006/relationships/theme" Target="/ppt/theme/theme1.xml" Id="Ra5dd3e30a3e1454a" /><Relationship Type="http://schemas.openxmlformats.org/officeDocument/2006/relationships/slideMaster" Target="/ppt/slideMasters/slideMaster1.xml" Id="R59f8bb290c8f447f" /><Relationship Type="http://schemas.openxmlformats.org/officeDocument/2006/relationships/notesMaster" Target="/ppt/notesMasters/notesMaster1.xml" Id="Rf659b35e545d4560" /><Relationship Type="http://schemas.openxmlformats.org/officeDocument/2006/relationships/presProps" Target="/ppt/presProps.xml" Id="Rd2cee91ade724a51" /><Relationship Type="http://schemas.openxmlformats.org/officeDocument/2006/relationships/viewProps" Target="/ppt/viewProps.xml" Id="R9d06f6d7d23045c3" /><Relationship Type="http://schemas.openxmlformats.org/officeDocument/2006/relationships/tableStyles" Target="/ppt/tableStyles.xml" Id="R835b453808cb46bb" /><Relationship Type="http://schemas.openxmlformats.org/officeDocument/2006/relationships/slide" Target="/ppt/slides/slide1.xml" Id="Rcbca59a2f8cd461e" /><Relationship Type="http://schemas.openxmlformats.org/officeDocument/2006/relationships/slide" Target="/ppt/slides/slide2.xml" Id="R60922a9af0764530" /><Relationship Type="http://schemas.openxmlformats.org/officeDocument/2006/relationships/slide" Target="/ppt/slides/slide3.xml" Id="Ra2b59d06eace4df2" /><Relationship Type="http://schemas.openxmlformats.org/officeDocument/2006/relationships/slide" Target="/ppt/slides/slide4.xml" Id="R44d2caeba7f24583" /><Relationship Type="http://schemas.openxmlformats.org/officeDocument/2006/relationships/slide" Target="/ppt/slides/slide5.xml" Id="R680538605c324922" /><Relationship Type="http://schemas.openxmlformats.org/officeDocument/2006/relationships/slide" Target="/ppt/slides/slide6.xml" Id="Ra607c629b86e4aea" /><Relationship Type="http://schemas.openxmlformats.org/officeDocument/2006/relationships/slide" Target="/ppt/slides/slide7.xml" Id="Rc08e58635271411f" /><Relationship Type="http://schemas.openxmlformats.org/officeDocument/2006/relationships/slide" Target="/ppt/slides/slide8.xml" Id="Ref386a015ae34790" /><Relationship Type="http://schemas.openxmlformats.org/officeDocument/2006/relationships/slide" Target="/ppt/slides/slide9.xml" Id="Rc2ad53f131044304" /><Relationship Type="http://schemas.openxmlformats.org/officeDocument/2006/relationships/slide" Target="/ppt/slides/slide10.xml" Id="R2397e5fcb7f04740" /><Relationship Type="http://schemas.openxmlformats.org/officeDocument/2006/relationships/slide" Target="/ppt/slides/slide11.xml" Id="R9887f6299f9640a7" /><Relationship Type="http://schemas.openxmlformats.org/officeDocument/2006/relationships/slide" Target="/ppt/slides/slide12.xml" Id="R1d144e61d22d4aae" /><Relationship Type="http://schemas.openxmlformats.org/officeDocument/2006/relationships/slide" Target="/ppt/slides/slide13.xml" Id="Rcf1146d1e17d4e17" /><Relationship Type="http://schemas.openxmlformats.org/officeDocument/2006/relationships/slide" Target="/ppt/slides/slide14.xml" Id="Rfea16c7ec1ef4f27" /><Relationship Type="http://schemas.openxmlformats.org/officeDocument/2006/relationships/slide" Target="/ppt/slides/slide15.xml" Id="Rfe6ba116c5744680" /><Relationship Type="http://schemas.openxmlformats.org/officeDocument/2006/relationships/slide" Target="/ppt/slides/slide16.xml" Id="R03c16ce9b44649ef" /><Relationship Type="http://schemas.openxmlformats.org/officeDocument/2006/relationships/slide" Target="/ppt/slides/slide17.xml" Id="Rbb5bbf8ad4354856" /><Relationship Type="http://schemas.openxmlformats.org/officeDocument/2006/relationships/slide" Target="/ppt/slides/slide18.xml" Id="Rc035127150c8499e" /><Relationship Type="http://schemas.openxmlformats.org/officeDocument/2006/relationships/slide" Target="/ppt/slides/slide19.xml" Id="Rf45c2d9cadcc4824" /><Relationship Type="http://schemas.openxmlformats.org/officeDocument/2006/relationships/slide" Target="/ppt/slides/slide20.xml" Id="Raec27893c5944ff6" /></Relationships>
</file>

<file path=ppt\notesMasters\_rels\notesMaster1.xml.rels>&#65279;<?xml version="1.0" encoding="utf-8"?><Relationships xmlns="http://schemas.openxmlformats.org/package/2006/relationships"><Relationship Type="http://schemas.openxmlformats.org/officeDocument/2006/relationships/theme" Target="/ppt/notesMasters/theme/theme3.xml" Id="R3b3afb4912a1420c" /></Relationships>
</file>

<file path=ppt\notesMasters\notesMaster1.xml><?xml version="1.0" encoding="utf-8"?>
<p:notesMaster xmlns:p="http://schemas.openxmlformats.org/presentationml/2006/main">
  <p:cSld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Header Placeholder"/>
          <p:cNvSpPr/>
          <p:nvPr>
            <p:ph type="hdr" sz="quarter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3" name="Date Placeholder"/>
          <p:cNvSpPr/>
          <p:nvPr>
            <p:ph type="dt" sz="quarter" idx="1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Image Placeholder"/>
          <p:cNvSpPr/>
          <p:nvPr>
            <p:ph type="sldImg" idx="2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5" name="Notes Placeholder"/>
          <p:cNvSpPr/>
          <p:nvPr>
            <p:ph type="body" sz="quarter" idx="3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6" name="Footer Placeholder"/>
          <p:cNvSpPr/>
          <p:nvPr>
            <p:ph type="ftr" sz="quarter" idx="4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7" name="Slide Number Placeholder"/>
          <p:cNvSpPr/>
          <p:nvPr>
            <p:ph type="sldNum" sz="quarter" idx="5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xmlns:a="http://schemas.openxmlformats.org/drawingml/2006/main" marL="0" algn="l" defTabSz="914400" rtl="0" eaLnBrk="1" latinLnBrk="0" hangingPunct="1">
      <a:defRPr sz="1200" kern="1200"/>
    </a:lvl1pPr>
  </p:notesStyle>
</p:notesMaster>
</file>

<file path=ppt\notesMasters\theme\theme3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\notesSlides\_rels\notesSlide1.xml.rels>&#65279;<?xml version="1.0" encoding="utf-8"?><Relationships xmlns="http://schemas.openxmlformats.org/package/2006/relationships"><Relationship Type="http://schemas.openxmlformats.org/officeDocument/2006/relationships/slide" Target="/ppt/slides/slide1.xml" Id="R9a1919681f964ac3" /><Relationship Type="http://schemas.openxmlformats.org/officeDocument/2006/relationships/notesMaster" Target="/ppt/notesMasters/notesMaster1.xml" Id="Rfce718a56b884d20" /></Relationships>
</file>

<file path=ppt\notesSlides\_rels\notesSlide10.xml.rels>&#65279;<?xml version="1.0" encoding="utf-8"?><Relationships xmlns="http://schemas.openxmlformats.org/package/2006/relationships"><Relationship Type="http://schemas.openxmlformats.org/officeDocument/2006/relationships/slide" Target="/ppt/slides/slide10.xml" Id="R9bd4701f0d2b4c85" /><Relationship Type="http://schemas.openxmlformats.org/officeDocument/2006/relationships/notesMaster" Target="/ppt/notesMasters/notesMaster1.xml" Id="R10774bc4662541b3" /></Relationships>
</file>

<file path=ppt\notesSlides\_rels\notesSlide11.xml.rels>&#65279;<?xml version="1.0" encoding="utf-8"?><Relationships xmlns="http://schemas.openxmlformats.org/package/2006/relationships"><Relationship Type="http://schemas.openxmlformats.org/officeDocument/2006/relationships/slide" Target="/ppt/slides/slide11.xml" Id="R1da4de2307a8440e" /><Relationship Type="http://schemas.openxmlformats.org/officeDocument/2006/relationships/notesMaster" Target="/ppt/notesMasters/notesMaster1.xml" Id="R0165ff38e79f411c" /></Relationships>
</file>

<file path=ppt\notesSlides\_rels\notesSlide12.xml.rels>&#65279;<?xml version="1.0" encoding="utf-8"?><Relationships xmlns="http://schemas.openxmlformats.org/package/2006/relationships"><Relationship Type="http://schemas.openxmlformats.org/officeDocument/2006/relationships/slide" Target="/ppt/slides/slide12.xml" Id="R6acc98df8b5944ca" /><Relationship Type="http://schemas.openxmlformats.org/officeDocument/2006/relationships/notesMaster" Target="/ppt/notesMasters/notesMaster1.xml" Id="R52f5be73e61c4a2a" /></Relationships>
</file>

<file path=ppt\notesSlides\_rels\notesSlide13.xml.rels>&#65279;<?xml version="1.0" encoding="utf-8"?><Relationships xmlns="http://schemas.openxmlformats.org/package/2006/relationships"><Relationship Type="http://schemas.openxmlformats.org/officeDocument/2006/relationships/slide" Target="/ppt/slides/slide13.xml" Id="R06face6c6fcb4f06" /><Relationship Type="http://schemas.openxmlformats.org/officeDocument/2006/relationships/notesMaster" Target="/ppt/notesMasters/notesMaster1.xml" Id="R28452a2cb7284a9e" /></Relationships>
</file>

<file path=ppt\notesSlides\_rels\notesSlide14.xml.rels>&#65279;<?xml version="1.0" encoding="utf-8"?><Relationships xmlns="http://schemas.openxmlformats.org/package/2006/relationships"><Relationship Type="http://schemas.openxmlformats.org/officeDocument/2006/relationships/slide" Target="/ppt/slides/slide14.xml" Id="R552fd36496304579" /><Relationship Type="http://schemas.openxmlformats.org/officeDocument/2006/relationships/notesMaster" Target="/ppt/notesMasters/notesMaster1.xml" Id="R6e9ff4153de644e4" /></Relationships>
</file>

<file path=ppt\notesSlides\_rels\notesSlide15.xml.rels>&#65279;<?xml version="1.0" encoding="utf-8"?><Relationships xmlns="http://schemas.openxmlformats.org/package/2006/relationships"><Relationship Type="http://schemas.openxmlformats.org/officeDocument/2006/relationships/slide" Target="/ppt/slides/slide15.xml" Id="Rfad4880b33fc4cf3" /><Relationship Type="http://schemas.openxmlformats.org/officeDocument/2006/relationships/notesMaster" Target="/ppt/notesMasters/notesMaster1.xml" Id="Re10f993b59d74c03" /></Relationships>
</file>

<file path=ppt\notesSlides\_rels\notesSlide16.xml.rels>&#65279;<?xml version="1.0" encoding="utf-8"?><Relationships xmlns="http://schemas.openxmlformats.org/package/2006/relationships"><Relationship Type="http://schemas.openxmlformats.org/officeDocument/2006/relationships/slide" Target="/ppt/slides/slide16.xml" Id="Rd08f860daa444f49" /><Relationship Type="http://schemas.openxmlformats.org/officeDocument/2006/relationships/notesMaster" Target="/ppt/notesMasters/notesMaster1.xml" Id="R872d40e4f8f24eaf" /></Relationships>
</file>

<file path=ppt\notesSlides\_rels\notesSlide17.xml.rels>&#65279;<?xml version="1.0" encoding="utf-8"?><Relationships xmlns="http://schemas.openxmlformats.org/package/2006/relationships"><Relationship Type="http://schemas.openxmlformats.org/officeDocument/2006/relationships/slide" Target="/ppt/slides/slide17.xml" Id="R61564a24fef94ad5" /><Relationship Type="http://schemas.openxmlformats.org/officeDocument/2006/relationships/notesMaster" Target="/ppt/notesMasters/notesMaster1.xml" Id="R70ff32c0ed49453c" /></Relationships>
</file>

<file path=ppt\notesSlides\_rels\notesSlide18.xml.rels>&#65279;<?xml version="1.0" encoding="utf-8"?><Relationships xmlns="http://schemas.openxmlformats.org/package/2006/relationships"><Relationship Type="http://schemas.openxmlformats.org/officeDocument/2006/relationships/slide" Target="/ppt/slides/slide18.xml" Id="R4ccc53e013244a4e" /><Relationship Type="http://schemas.openxmlformats.org/officeDocument/2006/relationships/notesMaster" Target="/ppt/notesMasters/notesMaster1.xml" Id="R8c90bc79c8e64062" /></Relationships>
</file>

<file path=ppt\notesSlides\_rels\notesSlide19.xml.rels>&#65279;<?xml version="1.0" encoding="utf-8"?><Relationships xmlns="http://schemas.openxmlformats.org/package/2006/relationships"><Relationship Type="http://schemas.openxmlformats.org/officeDocument/2006/relationships/slide" Target="/ppt/slides/slide19.xml" Id="R2560c61d68064781" /><Relationship Type="http://schemas.openxmlformats.org/officeDocument/2006/relationships/notesMaster" Target="/ppt/notesMasters/notesMaster1.xml" Id="R99adbfccd48c41db" /></Relationships>
</file>

<file path=ppt\notesSlides\_rels\notesSlide2.xml.rels>&#65279;<?xml version="1.0" encoding="utf-8"?><Relationships xmlns="http://schemas.openxmlformats.org/package/2006/relationships"><Relationship Type="http://schemas.openxmlformats.org/officeDocument/2006/relationships/slide" Target="/ppt/slides/slide2.xml" Id="Rbcb0839a9fa14c20" /><Relationship Type="http://schemas.openxmlformats.org/officeDocument/2006/relationships/notesMaster" Target="/ppt/notesMasters/notesMaster1.xml" Id="R8267ab13b05b4436" /></Relationships>
</file>

<file path=ppt\notesSlides\_rels\notesSlide20.xml.rels>&#65279;<?xml version="1.0" encoding="utf-8"?><Relationships xmlns="http://schemas.openxmlformats.org/package/2006/relationships"><Relationship Type="http://schemas.openxmlformats.org/officeDocument/2006/relationships/slide" Target="/ppt/slides/slide20.xml" Id="Rc712e6a626d54821" /><Relationship Type="http://schemas.openxmlformats.org/officeDocument/2006/relationships/notesMaster" Target="/ppt/notesMasters/notesMaster1.xml" Id="R1547b27eb7c941dd" /></Relationships>
</file>

<file path=ppt\notesSlides\_rels\notesSlide3.xml.rels>&#65279;<?xml version="1.0" encoding="utf-8"?><Relationships xmlns="http://schemas.openxmlformats.org/package/2006/relationships"><Relationship Type="http://schemas.openxmlformats.org/officeDocument/2006/relationships/slide" Target="/ppt/slides/slide3.xml" Id="Rb269ac0308894535" /><Relationship Type="http://schemas.openxmlformats.org/officeDocument/2006/relationships/notesMaster" Target="/ppt/notesMasters/notesMaster1.xml" Id="Rf10e45c945a04c02" /></Relationships>
</file>

<file path=ppt\notesSlides\_rels\notesSlide4.xml.rels>&#65279;<?xml version="1.0" encoding="utf-8"?><Relationships xmlns="http://schemas.openxmlformats.org/package/2006/relationships"><Relationship Type="http://schemas.openxmlformats.org/officeDocument/2006/relationships/slide" Target="/ppt/slides/slide4.xml" Id="R949b76699dee4521" /><Relationship Type="http://schemas.openxmlformats.org/officeDocument/2006/relationships/notesMaster" Target="/ppt/notesMasters/notesMaster1.xml" Id="R5cb3333caad84fa3" /></Relationships>
</file>

<file path=ppt\notesSlides\_rels\notesSlide5.xml.rels>&#65279;<?xml version="1.0" encoding="utf-8"?><Relationships xmlns="http://schemas.openxmlformats.org/package/2006/relationships"><Relationship Type="http://schemas.openxmlformats.org/officeDocument/2006/relationships/slide" Target="/ppt/slides/slide5.xml" Id="Ra8e79d2ca9f14e99" /><Relationship Type="http://schemas.openxmlformats.org/officeDocument/2006/relationships/notesMaster" Target="/ppt/notesMasters/notesMaster1.xml" Id="R542150ccebd64f55" /></Relationships>
</file>

<file path=ppt\notesSlides\_rels\notesSlide6.xml.rels>&#65279;<?xml version="1.0" encoding="utf-8"?><Relationships xmlns="http://schemas.openxmlformats.org/package/2006/relationships"><Relationship Type="http://schemas.openxmlformats.org/officeDocument/2006/relationships/slide" Target="/ppt/slides/slide6.xml" Id="R4217e1231cd84496" /><Relationship Type="http://schemas.openxmlformats.org/officeDocument/2006/relationships/notesMaster" Target="/ppt/notesMasters/notesMaster1.xml" Id="R11843343f0da4c19" /></Relationships>
</file>

<file path=ppt\notesSlides\_rels\notesSlide7.xml.rels>&#65279;<?xml version="1.0" encoding="utf-8"?><Relationships xmlns="http://schemas.openxmlformats.org/package/2006/relationships"><Relationship Type="http://schemas.openxmlformats.org/officeDocument/2006/relationships/slide" Target="/ppt/slides/slide7.xml" Id="R96a633da22eb485d" /><Relationship Type="http://schemas.openxmlformats.org/officeDocument/2006/relationships/notesMaster" Target="/ppt/notesMasters/notesMaster1.xml" Id="Rd0254c70758c40eb" /></Relationships>
</file>

<file path=ppt\notesSlides\_rels\notesSlide8.xml.rels>&#65279;<?xml version="1.0" encoding="utf-8"?><Relationships xmlns="http://schemas.openxmlformats.org/package/2006/relationships"><Relationship Type="http://schemas.openxmlformats.org/officeDocument/2006/relationships/slide" Target="/ppt/slides/slide8.xml" Id="Rb52afb411b784798" /><Relationship Type="http://schemas.openxmlformats.org/officeDocument/2006/relationships/notesMaster" Target="/ppt/notesMasters/notesMaster1.xml" Id="Rcaf03450415b4336" /></Relationships>
</file>

<file path=ppt\notesSlides\_rels\notesSlide9.xml.rels>&#65279;<?xml version="1.0" encoding="utf-8"?><Relationships xmlns="http://schemas.openxmlformats.org/package/2006/relationships"><Relationship Type="http://schemas.openxmlformats.org/officeDocument/2006/relationships/slide" Target="/ppt/slides/slide9.xml" Id="R102456f38d51454f" /><Relationship Type="http://schemas.openxmlformats.org/officeDocument/2006/relationships/notesMaster" Target="/ppt/notesMasters/notesMaster1.xml" Id="Re25aacb0c19c4835" /></Relationships>
</file>

<file path=ppt\notesSlides\notesSlide1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\notesSlides\notesSlide10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\notesSlides\notesSlide11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\notesSlides\notesSlide12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\notesSlides\notesSlide13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\notesSlides\notesSlide14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\notesSlides\notesSlide15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\notesSlides\notesSlide16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\notesSlides\notesSlide17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\notesSlides\notesSlide18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\notesSlides\notesSlide19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\notesSlides\notesSlide2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\notesSlides\notesSlide20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\notesSlides\notesSlide3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\notesSlides\notesSlide4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\notesSlides\notesSlide5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\notesSlides\notesSlide6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\notesSlides\notesSlide7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\notesSlides\notesSlide8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\notesSlides\notesSlide9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\presProps.xml><?xml version="1.0" encoding="utf-8"?>
<p:presentationPr xmlns:p="http://schemas.openxmlformats.org/presentationml/2006/main">
  <p:extLst>
    <p:ext xmlns:p14="http://schemas.microsoft.com/office/powerpoint/2010/main" uri="{E76CE94A-603C-4142-B9EB-6D1370010A27}">
      <p14:discardImageEditData val="0"/>
    </p:ext>
    <p:ext xmlns:p14="http://schemas.microsoft.com/office/powerpoint/2010/main" uri="{D31A062A-798A-4329-ABDD-BBA856620510}">
      <p14:defaultImageDpi val="32767"/>
    </p:ext>
    <p:ext xmlns:p15="http://schemas.microsoft.com/office/powerpoint/2012/main" uri="{FD5EFAAD-0ECE-453E-9831-46B23BE46B34}">
      <p15:chartTrackingRefBased val="1"/>
    </p:ext>
  </p:extLst>
</p:presentationPr>
</file>

<file path=ppt\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9f8bb290c8f447f"/>
  </p:sldMasterIdLst>
  <p:notesMasterIdLst>
    <p:notesMasterId xmlns:r="http://schemas.openxmlformats.org/officeDocument/2006/relationships" r:id="Rf659b35e545d4560"/>
  </p:notesMasterIdLst>
  <p:sldIdLst>
    <p:sldId xmlns:r="http://schemas.openxmlformats.org/officeDocument/2006/relationships" id="256" r:id="Rcbca59a2f8cd461e"/>
    <p:sldId xmlns:r="http://schemas.openxmlformats.org/officeDocument/2006/relationships" id="257" r:id="R60922a9af0764530"/>
    <p:sldId xmlns:r="http://schemas.openxmlformats.org/officeDocument/2006/relationships" id="258" r:id="Ra2b59d06eace4df2"/>
    <p:sldId xmlns:r="http://schemas.openxmlformats.org/officeDocument/2006/relationships" id="259" r:id="R44d2caeba7f24583"/>
    <p:sldId xmlns:r="http://schemas.openxmlformats.org/officeDocument/2006/relationships" id="260" r:id="R680538605c324922"/>
    <p:sldId xmlns:r="http://schemas.openxmlformats.org/officeDocument/2006/relationships" id="261" r:id="Ra607c629b86e4aea"/>
    <p:sldId xmlns:r="http://schemas.openxmlformats.org/officeDocument/2006/relationships" id="262" r:id="Rc08e58635271411f"/>
    <p:sldId xmlns:r="http://schemas.openxmlformats.org/officeDocument/2006/relationships" id="263" r:id="Ref386a015ae34790"/>
    <p:sldId xmlns:r="http://schemas.openxmlformats.org/officeDocument/2006/relationships" id="264" r:id="Rc2ad53f131044304"/>
    <p:sldId xmlns:r="http://schemas.openxmlformats.org/officeDocument/2006/relationships" id="265" r:id="R2397e5fcb7f04740"/>
    <p:sldId xmlns:r="http://schemas.openxmlformats.org/officeDocument/2006/relationships" id="266" r:id="R9887f6299f9640a7"/>
    <p:sldId xmlns:r="http://schemas.openxmlformats.org/officeDocument/2006/relationships" id="267" r:id="R1d144e61d22d4aae"/>
    <p:sldId xmlns:r="http://schemas.openxmlformats.org/officeDocument/2006/relationships" id="268" r:id="Rcf1146d1e17d4e17"/>
    <p:sldId xmlns:r="http://schemas.openxmlformats.org/officeDocument/2006/relationships" id="269" r:id="Rfea16c7ec1ef4f27"/>
    <p:sldId xmlns:r="http://schemas.openxmlformats.org/officeDocument/2006/relationships" id="270" r:id="Rfe6ba116c5744680"/>
    <p:sldId xmlns:r="http://schemas.openxmlformats.org/officeDocument/2006/relationships" id="271" r:id="R03c16ce9b44649ef"/>
    <p:sldId xmlns:r="http://schemas.openxmlformats.org/officeDocument/2006/relationships" id="272" r:id="Rbb5bbf8ad4354856"/>
    <p:sldId xmlns:r="http://schemas.openxmlformats.org/officeDocument/2006/relationships" id="273" r:id="Rc035127150c8499e"/>
    <p:sldId xmlns:r="http://schemas.openxmlformats.org/officeDocument/2006/relationships" id="274" r:id="Rf45c2d9cadcc4824"/>
    <p:sldId xmlns:r="http://schemas.openxmlformats.org/officeDocument/2006/relationships" id="275" r:id="Raec27893c5944ff6"/>
  </p:sldIdLst>
  <p:sldSz cx="12192000" cy="6858000"/>
  <p:notesSz cx="6858000" cy="9144000"/>
  <p:defaultTextStyle>
    <a:defPPr xmlns:a="http://schemas.openxmlformats.org/drawingml/2006/main">
      <a:defRPr lang="en-US"/>
    </a:defPPr>
    <a:lvl1pPr xmlns:a="http://schemas.openxmlformats.org/drawingml/2006/main" marL="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1pPr>
    <a:lvl2pPr xmlns:a="http://schemas.openxmlformats.org/drawingml/2006/main" marL="457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2pPr>
    <a:lvl3pPr xmlns:a="http://schemas.openxmlformats.org/drawingml/2006/main" marL="914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3pPr>
    <a:lvl4pPr xmlns:a="http://schemas.openxmlformats.org/drawingml/2006/main" marL="1371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4pPr>
    <a:lvl5pPr xmlns:a="http://schemas.openxmlformats.org/drawingml/2006/main" marL="18288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5pPr>
    <a:lvl6pPr xmlns:a="http://schemas.openxmlformats.org/drawingml/2006/main" marL="22860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6pPr>
    <a:lvl7pPr xmlns:a="http://schemas.openxmlformats.org/drawingml/2006/main" marL="2743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7pPr>
    <a:lvl8pPr xmlns:a="http://schemas.openxmlformats.org/drawingml/2006/main" marL="3200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8pPr>
    <a:lvl9pPr xmlns:a="http://schemas.openxmlformats.org/drawingml/2006/main" marL="3657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\slideLayouts\_rels\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5cd914c1ea74ed3" /></Relationships>
</file>

<file path=ppt\slideLayouts\slideLayout1.xml><?xml version="1.0" encoding="utf-8"?>
<p:sldLayout xmlns:p="http://schemas.openxmlformats.org/presentationml/2006/main" type="title">
  <p:cSld name="Title Slide"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</p:sldLayout>
</file>

<file path=ppt\slideMasters\_rels\slideMaster1.xml.rels>&#65279;<?xml version="1.0" encoding="utf-8"?><Relationships xmlns="http://schemas.openxmlformats.org/package/2006/relationships"><Relationship Type="http://schemas.openxmlformats.org/officeDocument/2006/relationships/theme" Target="/ppt/slideMasters/theme/theme2.xml" Id="Rbf9213d666bd43ef" /><Relationship Type="http://schemas.openxmlformats.org/officeDocument/2006/relationships/slideLayout" Target="/ppt/slideLayouts/slideLayout1.xml" Id="R536b2480b3344ada" /></Relationships>
</file>

<file path=ppt\slideMasters\slideMaster1.xml><?xml version="1.0" encoding="utf-8"?>
<p:sldMaster xmlns:p="http://schemas.openxmlformats.org/presentationml/2006/main">
  <p:cSld name="Master"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36b2480b3344ada"/>
  </p:sldLayoutIdLst>
  <p:txStyles>
    <p:titleStyle>
      <a:lvl1pPr xmlns:a="http://schemas.openxmlformats.org/drawingml/2006/main" algn="l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lt"/>
          <a:cs typeface="+mj-lt"/>
        </a:defRPr>
      </a:lvl1pPr>
    </p:titleStyle>
    <p:bodyStyle>
      <a:lvl1pPr xmlns:a="http://schemas.openxmlformats.org/drawingml/2006/main" marL="228600" indent="-228600" algn="l">
        <a:lnSpc>
          <a:spcPct val="90000"/>
        </a:lnSpc>
        <a:spcBef>
          <a:spcPts val="1000"/>
        </a:spcBef>
        <a:buChar char="•"/>
        <a:defRPr sz="2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685800" indent="-228600" algn="l">
        <a:lnSpc>
          <a:spcPct val="90000"/>
        </a:lnSpc>
        <a:spcBef>
          <a:spcPts val="500"/>
        </a:spcBef>
        <a:buChar char="•"/>
        <a:defRPr sz="24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1143000" indent="-228600" algn="l">
        <a:lnSpc>
          <a:spcPct val="90000"/>
        </a:lnSpc>
        <a:spcBef>
          <a:spcPts val="500"/>
        </a:spcBef>
        <a:buChar char="•"/>
        <a:defRPr sz="20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600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20574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5146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9718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4290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886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9pPr>
    </p:bodyStyle>
    <p:otherStyle>
      <a:lvl1pPr xmlns:a="http://schemas.openxmlformats.org/drawingml/2006/main" marL="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457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914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371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18288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2860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743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200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657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9pPr>
    </p:otherStyle>
  </p:txStyles>
</p:sldMaster>
</file>

<file path=ppt\slideMasters\theme\theme2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\slides\_rels\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83198a271b42f0" /><Relationship Type="http://schemas.openxmlformats.org/officeDocument/2006/relationships/notesSlide" Target="/ppt/notesSlides/notesSlide1.xml" Id="Rb5e8341d7c9f4242" /></Relationships>
</file>

<file path=ppt\slides\_rels\slide10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a3f519cdb34656" /><Relationship Type="http://schemas.openxmlformats.org/officeDocument/2006/relationships/notesSlide" Target="/ppt/notesSlides/notesSlide10.xml" Id="R81e270a0815d480a" /></Relationships>
</file>

<file path=ppt\slides\_rels\slide1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6ff19b2e3d4498" /><Relationship Type="http://schemas.openxmlformats.org/officeDocument/2006/relationships/notesSlide" Target="/ppt/notesSlides/notesSlide11.xml" Id="R6cabc9a0c97b4b60" /></Relationships>
</file>

<file path=ppt\slides\_rels\slide1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dd14e91d704f22" /><Relationship Type="http://schemas.openxmlformats.org/officeDocument/2006/relationships/notesSlide" Target="/ppt/notesSlides/notesSlide12.xml" Id="Rfc0b073b9fda4dcf" /></Relationships>
</file>

<file path=ppt\slides\_rels\slide1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f72f3e3d2d48ff" /><Relationship Type="http://schemas.openxmlformats.org/officeDocument/2006/relationships/notesSlide" Target="/ppt/notesSlides/notesSlide13.xml" Id="R5980f155eb1846dc" /></Relationships>
</file>

<file path=ppt\slides\_rels\slide1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a35670163a434b" /><Relationship Type="http://schemas.openxmlformats.org/officeDocument/2006/relationships/notesSlide" Target="/ppt/notesSlides/notesSlide14.xml" Id="R907e8a95995049c1" /></Relationships>
</file>

<file path=ppt\slides\_rels\slide1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be62cd340e437e" /><Relationship Type="http://schemas.openxmlformats.org/officeDocument/2006/relationships/notesSlide" Target="/ppt/notesSlides/notesSlide15.xml" Id="R7fdfdf3f13f7461a" /></Relationships>
</file>

<file path=ppt\slides\_rels\slide1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cc86416f6e47e8" /><Relationship Type="http://schemas.openxmlformats.org/officeDocument/2006/relationships/notesSlide" Target="/ppt/notesSlides/notesSlide16.xml" Id="Ra54b3915c1fe4138" /></Relationships>
</file>

<file path=ppt\slides\_rels\slide1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eb0bc29f5d418d" /><Relationship Type="http://schemas.openxmlformats.org/officeDocument/2006/relationships/notesSlide" Target="/ppt/notesSlides/notesSlide17.xml" Id="R1b8f0e4d53a24b0c" /></Relationships>
</file>

<file path=ppt\slides\_rels\slide18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9021ca5ff04b17" /><Relationship Type="http://schemas.openxmlformats.org/officeDocument/2006/relationships/notesSlide" Target="/ppt/notesSlides/notesSlide18.xml" Id="R49ff7f8d23a0449b" /></Relationships>
</file>

<file path=ppt\slides\_rels\slide19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0ace3cbb5a4479" /><Relationship Type="http://schemas.openxmlformats.org/officeDocument/2006/relationships/notesSlide" Target="/ppt/notesSlides/notesSlide19.xml" Id="R792b230c2b884707" /></Relationships>
</file>

<file path=ppt\slides\_rels\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07722f948246c0" /><Relationship Type="http://schemas.openxmlformats.org/officeDocument/2006/relationships/notesSlide" Target="/ppt/notesSlides/notesSlide2.xml" Id="Rd0421102d8fb475b" /></Relationships>
</file>

<file path=ppt\slides\_rels\slide20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0261b49a6642f3" /><Relationship Type="http://schemas.openxmlformats.org/officeDocument/2006/relationships/notesSlide" Target="/ppt/notesSlides/notesSlide20.xml" Id="Rbc5fc0b94bd44d6f" /></Relationships>
</file>

<file path=ppt\slides\_rels\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6c2c9c4b8b4516" /><Relationship Type="http://schemas.openxmlformats.org/officeDocument/2006/relationships/notesSlide" Target="/ppt/notesSlides/notesSlide3.xml" Id="R33f744412c7f4521" /></Relationships>
</file>

<file path=ppt\slides\_rels\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02ab3f213f44ed" /><Relationship Type="http://schemas.openxmlformats.org/officeDocument/2006/relationships/notesSlide" Target="/ppt/notesSlides/notesSlide4.xml" Id="Rf01c7d13b516481a" /></Relationships>
</file>

<file path=ppt\slides\_rels\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eccf3e18ff4c40" /><Relationship Type="http://schemas.openxmlformats.org/officeDocument/2006/relationships/notesSlide" Target="/ppt/notesSlides/notesSlide5.xml" Id="Rf2b87bbc339e4460" /></Relationships>
</file>

<file path=ppt\slides\_rels\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9957583e5448ad" /><Relationship Type="http://schemas.openxmlformats.org/officeDocument/2006/relationships/notesSlide" Target="/ppt/notesSlides/notesSlide6.xml" Id="Re80179e73ff248a9" /></Relationships>
</file>

<file path=ppt\slides\_rels\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526e87652d400b" /><Relationship Type="http://schemas.openxmlformats.org/officeDocument/2006/relationships/notesSlide" Target="/ppt/notesSlides/notesSlide7.xml" Id="R2a0787f0acb64d0d" /></Relationships>
</file>

<file path=ppt\slides\_rels\slide8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19a21f82714b86" /><Relationship Type="http://schemas.openxmlformats.org/officeDocument/2006/relationships/notesSlide" Target="/ppt/notesSlides/notesSlide8.xml" Id="R655ff9a8318e48ed" /></Relationships>
</file>

<file path=ppt\slides\_rels\slide9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00b16d9baf4801" /><Relationship Type="http://schemas.openxmlformats.org/officeDocument/2006/relationships/notesSlide" Target="/ppt/notesSlides/notesSlide9.xml" Id="R7ddbfe007da645d4" /></Relationships>
</file>

<file path=ppt\slides\slide1.xml><?xml version="1.0" encoding="utf-8"?>
<p:sld xmlns:p="http://schemas.openxmlformats.org/presentationml/2006/main">
  <p:cSld>
    <p:bg>
      <p:bgPr>
        <a:solidFill xmlns:a="http://schemas.openxmlformats.org/drawingml/2006/main">
          <a:srgbClr val="F4F6F8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6A643913-A9F8-4E00-8984-9A185F4F41A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876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0F2D52"/>
            </a:solidFill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61894CD5-4CE6-46A8-A6AB-ABD90A1A853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171450"/>
            <a:ext cx="26670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Ege Advisory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63B55167-F119-4FFD-87E2-571B37EDC35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476250"/>
            <a:ext cx="2476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750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STRATEGY &amp; OPERATIONS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2369FD77-CF66-4899-BA10-374093D58DD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190500"/>
            <a:ext cx="7429500" cy="247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Üretim ve Mühendislik Sistemleri Temelleri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3CACA184-1495-46F6-BCA6-16F5201E94C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495300"/>
            <a:ext cx="7429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825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Katılımcı Eğitim Notu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E5975B14-0E76-4527-8B0D-D6564B2F3EC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1390650"/>
            <a:ext cx="6096000" cy="1028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30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30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Üretim ve Mühendislik Sistemleri Temelleri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713FA2B9-D3CC-4CE8-8C95-51FDD03C2D9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609850"/>
            <a:ext cx="6096000" cy="781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650">
                <a:solidFill>
                  <a:srgbClr val="00B8B0"/>
                </a:solidFill>
                <a:latin typeface="Arial"/>
                <a:ea typeface="Arial"/>
                <a:cs typeface="Arial"/>
              </a:defRPr>
            </a:pPr>
            <a:r>
              <a:rPr sz="1650" b="1">
                <a:solidFill>
                  <a:srgbClr val="00B8B0"/>
                </a:solidFill>
                <a:latin typeface="Arial"/>
                <a:ea typeface="Arial"/>
                <a:cs typeface="Arial"/>
              </a:rPr>
              <a:t>Temel seviye, üretim ve mühendislik sistemlerinin neden birlikte ele alınması gerektiğini ve veri-standardizasyon disiplininin ana mantığını öğretir.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06FB5529-2BBD-4089-B968-9965E3AFCC3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657600"/>
            <a:ext cx="5905500" cy="1943100"/>
          </a:xfrm>
          <a:prstGeom xmlns:a="http://schemas.openxmlformats.org/drawingml/2006/main" prst="roundRect">
            <a:avLst>
              <a:gd name="adj" fmla="val 11765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279825B5-8067-411C-9505-B4B9D9652C3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4000500"/>
            <a:ext cx="5048250" cy="12382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350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Üretim sistemi ile mühendislik sisteminin rolünü ayırt etmek</a:t>
            </a:r>
          </a:p>
          <a:p xmlns:a="http://schemas.openxmlformats.org/drawingml/2006/main">
            <a:pPr algn="l">
              <a:defRPr sz="1350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Rota, operasyon, standart zaman ve ürün ağacı mantığını anlamak</a:t>
            </a:r>
          </a:p>
          <a:p xmlns:a="http://schemas.openxmlformats.org/drawingml/2006/main">
            <a:pPr algn="l">
              <a:defRPr sz="1350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Revizyon ve doküman disiplininin neden kritik olduğunu görmek</a:t>
            </a:r>
          </a:p>
          <a:p xmlns:a="http://schemas.openxmlformats.org/drawingml/2006/main">
            <a:pPr algn="l">
              <a:defRPr sz="1350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İlk seviye sistem görünürlüğü için temel kontrol başlıklarını kurmak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BE9F7E3E-3571-43C1-98CB-51DE5A5B3E4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0" y="1466850"/>
            <a:ext cx="3429000" cy="4133850"/>
          </a:xfrm>
          <a:prstGeom xmlns:a="http://schemas.openxmlformats.org/drawingml/2006/main" prst="roundRect">
            <a:avLst>
              <a:gd name="adj" fmla="val 7778"/>
            </a:avLst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0F2D52"/>
            </a:solidFill>
          </a:ln>
        </p:spPr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74F6B1A2-3B4C-4B3E-9406-54272A7EC75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001250" y="1466850"/>
            <a:ext cx="1238250" cy="4133850"/>
          </a:xfrm>
          <a:prstGeom xmlns:a="http://schemas.openxmlformats.org/drawingml/2006/main" prst="roundRect">
            <a:avLst>
              <a:gd name="adj" fmla="val 21538"/>
            </a:avLst>
          </a:prstGeom>
          <a:solidFill xmlns:a="http://schemas.openxmlformats.org/drawingml/2006/main">
            <a:srgbClr val="D9534F"/>
          </a:solidFill>
          <a:ln xmlns:a="http://schemas.openxmlformats.org/drawingml/2006/main" w="0">
            <a:solidFill>
              <a:srgbClr val="D9534F"/>
            </a:solidFill>
          </a:ln>
        </p:spPr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2483E7BA-20DA-4F2F-B72F-D02017B5C73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53400" y="2038350"/>
            <a:ext cx="20955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5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5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Bu eğitim notu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50473956-414D-479E-940D-A81867B46B5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53400" y="2514600"/>
            <a:ext cx="2019300" cy="20002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EAF2F7"/>
                </a:solidFill>
                <a:latin typeface="Arial"/>
                <a:ea typeface="Arial"/>
                <a:cs typeface="Arial"/>
              </a:defRPr>
            </a:pPr>
            <a:r>
              <a:t>• Katılımcıya yöntem öğretmek için hazırlanmıştır</a:t>
            </a:r>
          </a:p>
          <a:p xmlns:a="http://schemas.openxmlformats.org/drawingml/2006/main">
            <a:pPr algn="l">
              <a:defRPr sz="1200">
                <a:solidFill>
                  <a:srgbClr val="EAF2F7"/>
                </a:solidFill>
                <a:latin typeface="Arial"/>
                <a:ea typeface="Arial"/>
                <a:cs typeface="Arial"/>
              </a:defRPr>
            </a:pPr>
            <a:r>
              <a:t>• Araçları tek tek tanımlar ve kullanım mantığını açıklar</a:t>
            </a:r>
          </a:p>
          <a:p xmlns:a="http://schemas.openxmlformats.org/drawingml/2006/main">
            <a:pPr algn="l">
              <a:defRPr sz="1200">
                <a:solidFill>
                  <a:srgbClr val="EAF2F7"/>
                </a:solidFill>
                <a:latin typeface="Arial"/>
                <a:ea typeface="Arial"/>
                <a:cs typeface="Arial"/>
              </a:defRPr>
            </a:pPr>
            <a:r>
              <a:t>• Sahaya uygulanabilir kontrol listeleri içerir</a:t>
            </a:r>
          </a:p>
          <a:p xmlns:a="http://schemas.openxmlformats.org/drawingml/2006/main">
            <a:pPr algn="l">
              <a:defRPr sz="1200">
                <a:solidFill>
                  <a:srgbClr val="EAF2F7"/>
                </a:solidFill>
                <a:latin typeface="Arial"/>
                <a:ea typeface="Arial"/>
                <a:cs typeface="Arial"/>
              </a:defRPr>
            </a:pPr>
            <a:r>
              <a:t>• Bir üst seviyeye geçmeden önce referans not olarak kullanılabilir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27AFD5E5-ED98-4E28-8A3F-5D07ABB8D5E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6250" y="6515100"/>
            <a:ext cx="112395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E2EA"/>
          </a:solidFill>
          <a:ln xmlns:a="http://schemas.openxmlformats.org/drawingml/2006/main" w="0">
            <a:solidFill>
              <a:srgbClr val="D9E2EA"/>
            </a:solidFill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61FA1E6B-3989-4D97-9203-D0F284B7C27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6572250"/>
            <a:ext cx="40005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Üretim ve Mühendislik Sistemleri Temelleri / Katılımcı eğitim notu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15AA3503-CC49-4294-93FC-8CE6E759BBE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53750" y="6572250"/>
            <a:ext cx="3810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r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1766271120"/>
      </p:ext>
    </p:extLst>
  </p:cSld>
</p:sld>
</file>

<file path=ppt\slides\slide10.xml><?xml version="1.0" encoding="utf-8"?>
<p:sld xmlns:p="http://schemas.openxmlformats.org/presentationml/2006/main">
  <p:cSld>
    <p:bg>
      <p:bgPr>
        <a:solidFill xmlns:a="http://schemas.openxmlformats.org/drawingml/2006/main">
          <a:srgbClr val="FFFFFF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41496E47-9A16-48DC-8078-6D6CC5D5BFE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876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0F2D52"/>
            </a:solidFill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4CD263CA-8816-4586-A08C-7EF8F8B1D84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171450"/>
            <a:ext cx="26670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Ege Advisory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91D0094D-490D-44D2-A097-D8BFC05DF01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476250"/>
            <a:ext cx="2476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750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STRATEGY &amp; OPERATIONS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34EF5D5D-2DBF-4024-A58E-F8803E208A2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190500"/>
            <a:ext cx="7429500" cy="247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Üretim ve Mühendislik Sistemleri Temelleri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12D6B6C4-66B2-401F-985B-2421AA92816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495300"/>
            <a:ext cx="7429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825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Doküman disiplini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7CDEE108-7DF2-430B-9A4A-C9AE00CF3B6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1200150"/>
            <a:ext cx="72390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22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22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Doküman disiplini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E2DE787E-D199-460D-8D7E-0DA48FE7BCC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1676400"/>
            <a:ext cx="81915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Sahadaki çizim, talimat, ayar kartı ve kontrol planı aynı gerçekliği anlatmalıdır.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F8D9E6E6-CDB2-44BE-BAA6-2B30766D352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2266950"/>
            <a:ext cx="5105400" cy="3619500"/>
          </a:xfrm>
          <a:prstGeom xmlns:a="http://schemas.openxmlformats.org/drawingml/2006/main" prst="roundRect">
            <a:avLst>
              <a:gd name="adj" fmla="val 6316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905A5A81-8C7B-4578-B398-089D9924F01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34100" y="2266950"/>
            <a:ext cx="5105400" cy="3619500"/>
          </a:xfrm>
          <a:prstGeom xmlns:a="http://schemas.openxmlformats.org/drawingml/2006/main" prst="roundRect">
            <a:avLst>
              <a:gd name="adj" fmla="val 6316"/>
            </a:avLst>
          </a:prstGeom>
          <a:solidFill xmlns:a="http://schemas.openxmlformats.org/drawingml/2006/main">
            <a:srgbClr val="EAF0F6"/>
          </a:solidFill>
          <a:ln xmlns:a="http://schemas.openxmlformats.org/drawingml/2006/main" w="0">
            <a:solidFill>
              <a:srgbClr val="EAF0F6"/>
            </a:solidFill>
          </a:ln>
        </p:spPr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95198D82-9491-4D53-82A8-92BEB15B0C3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2609850"/>
            <a:ext cx="32385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5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5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Temel dokümanlar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C1A18720-19A6-48C0-94B3-573F0AB0F22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3067050"/>
            <a:ext cx="4095750" cy="23812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Teknik resim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İş talimatı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Kontrol planı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Ayar / operasyon kartı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59DE9CCD-869A-4529-A94F-3680520AAA7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38900" y="2609850"/>
            <a:ext cx="32385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5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5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Sık görülen problem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CCBFD30D-712A-4364-B8B9-0EA44448ECB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38900" y="3067050"/>
            <a:ext cx="4095750" cy="23812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Eski dokümanla çalışma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Yazılı değil sözlü iş yapma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Kopya formlar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Sahada versiyon belirsizliği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0D675838-D45A-4BA8-A2F7-CA5122DB344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6250" y="6515100"/>
            <a:ext cx="112395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E2EA"/>
          </a:solidFill>
          <a:ln xmlns:a="http://schemas.openxmlformats.org/drawingml/2006/main" w="0">
            <a:solidFill>
              <a:srgbClr val="D9E2EA"/>
            </a:solidFill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C113EEC4-D073-4DF3-9D8C-02579B1DB7B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6572250"/>
            <a:ext cx="40005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Üretim ve Mühendislik Sistemleri Temelleri / Katılımcı eğitim notu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FA38E455-9842-479D-B1F5-5113D0113F1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53750" y="6572250"/>
            <a:ext cx="3810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r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10</a:t>
            </a:r>
          </a:p>
        </p:txBody>
      </p:sp>
    </p:spTree>
    <p:extLst>
      <p:ext uri="{BB962C8B-B14F-4D97-AF65-F5344CB8AC3E}">
        <p14:creationId xmlns:p14="http://schemas.microsoft.com/office/powerpoint/2010/main" val="89569552"/>
      </p:ext>
    </p:extLst>
  </p:cSld>
</p:sld>
</file>

<file path=ppt\slides\slide11.xml><?xml version="1.0" encoding="utf-8"?>
<p:sld xmlns:p="http://schemas.openxmlformats.org/presentationml/2006/main">
  <p:cSld>
    <p:bg>
      <p:bgPr>
        <a:solidFill xmlns:a="http://schemas.openxmlformats.org/drawingml/2006/main">
          <a:srgbClr val="FFFFFF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57573E47-EACB-402A-A5FD-F5E988EFE21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876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0F2D52"/>
            </a:solidFill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87F5AEE0-A68B-4D6F-9AD0-BEA89BA80D1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171450"/>
            <a:ext cx="26670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Ege Advisory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99B33481-A346-4D4C-9B62-1445DF2B0B9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476250"/>
            <a:ext cx="2476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750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STRATEGY &amp; OPERATIONS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B2123AD8-FBD2-4AA7-A521-4603ACD8194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190500"/>
            <a:ext cx="7429500" cy="247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Üretim ve Mühendislik Sistemleri Temelleri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CCAE6603-8ED5-4451-92F1-BC6E92FE73F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495300"/>
            <a:ext cx="7429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825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Sistem zayıfsa görülen belirtiler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156CFC69-0D5A-4D8A-B89C-D1F74C26588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1200150"/>
            <a:ext cx="72390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22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22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Sistem zayıfsa görülen belirtiler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B40CCFFD-02E3-4705-B873-ED4B78F071D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1676400"/>
            <a:ext cx="81915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Aşağıdaki işaretler veri ve mühendislik disiplininin yetersiz olduğunu gösterir.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034DBEF0-2DED-4036-B220-B4E11CC34FF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2209800"/>
            <a:ext cx="4953000" cy="704850"/>
          </a:xfrm>
          <a:prstGeom xmlns:a="http://schemas.openxmlformats.org/drawingml/2006/main" prst="roundRect">
            <a:avLst>
              <a:gd name="adj" fmla="val 24324"/>
            </a:avLst>
          </a:prstGeom>
          <a:solidFill xmlns:a="http://schemas.openxmlformats.org/drawingml/2006/main">
            <a:srgbClr val="EAF0F6"/>
          </a:solidFill>
          <a:ln xmlns:a="http://schemas.openxmlformats.org/drawingml/2006/main" w="0">
            <a:solidFill>
              <a:srgbClr val="EAF0F6"/>
            </a:solidFill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F9A8B3C8-8B92-480D-8D44-F79CCEE5613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7250" y="2343150"/>
            <a:ext cx="209550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2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Sürekli soru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2356EB9E-AFF0-4539-8925-4D9729F2E4A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7250" y="2571750"/>
            <a:ext cx="447675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3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Operatör doğru bilgiyi sorar.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E4A9C727-0208-4BC8-AACA-9C1A60C9CC8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00750" y="2209800"/>
            <a:ext cx="4953000" cy="704850"/>
          </a:xfrm>
          <a:prstGeom xmlns:a="http://schemas.openxmlformats.org/drawingml/2006/main" prst="roundRect">
            <a:avLst>
              <a:gd name="adj" fmla="val 24324"/>
            </a:avLst>
          </a:prstGeom>
          <a:solidFill xmlns:a="http://schemas.openxmlformats.org/drawingml/2006/main">
            <a:srgbClr val="DDF6F4"/>
          </a:solidFill>
          <a:ln xmlns:a="http://schemas.openxmlformats.org/drawingml/2006/main" w="0">
            <a:solidFill>
              <a:srgbClr val="DDF6F4"/>
            </a:solidFill>
          </a:ln>
        </p:spPr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651D06A7-807B-4742-ABF9-33128BBA933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91250" y="2343150"/>
            <a:ext cx="209550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2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Tekrar iş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E0979CA4-9784-4123-8CB0-D933718A9CA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91250" y="2571750"/>
            <a:ext cx="447675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3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Yanlış bilgi yeniden işlem yaratır.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831EDEBC-0EB0-44D7-8E79-4D1A416CBB5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3124200"/>
            <a:ext cx="4953000" cy="704850"/>
          </a:xfrm>
          <a:prstGeom xmlns:a="http://schemas.openxmlformats.org/drawingml/2006/main" prst="roundRect">
            <a:avLst>
              <a:gd name="adj" fmla="val 24324"/>
            </a:avLst>
          </a:prstGeom>
          <a:solidFill xmlns:a="http://schemas.openxmlformats.org/drawingml/2006/main">
            <a:srgbClr val="EAF0F6"/>
          </a:solidFill>
          <a:ln xmlns:a="http://schemas.openxmlformats.org/drawingml/2006/main" w="0">
            <a:solidFill>
              <a:srgbClr val="EAF0F6"/>
            </a:solidFill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1C261FE3-03A0-4F44-8D4E-B753251DF2F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7250" y="3257550"/>
            <a:ext cx="209550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2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Plan sapması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BB6D9B44-FB0A-4011-B364-6A13A31EF0C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7250" y="3486150"/>
            <a:ext cx="447675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3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Sistem verisi sahayı taşımaz.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3BB8D615-83BB-4F12-B164-8C9A1006D31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00750" y="3124200"/>
            <a:ext cx="4953000" cy="704850"/>
          </a:xfrm>
          <a:prstGeom xmlns:a="http://schemas.openxmlformats.org/drawingml/2006/main" prst="roundRect">
            <a:avLst>
              <a:gd name="adj" fmla="val 24324"/>
            </a:avLst>
          </a:prstGeom>
          <a:solidFill xmlns:a="http://schemas.openxmlformats.org/drawingml/2006/main">
            <a:srgbClr val="DDF6F4"/>
          </a:solidFill>
          <a:ln xmlns:a="http://schemas.openxmlformats.org/drawingml/2006/main" w="0">
            <a:solidFill>
              <a:srgbClr val="DDF6F4"/>
            </a:solidFill>
          </a:ln>
        </p:spPr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E130F737-CEB0-4EDA-9CC5-9047C2281E2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91250" y="3257550"/>
            <a:ext cx="209550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2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Malzeme hatası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83004434-984B-4DBA-9666-9D19F91151E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91250" y="3486150"/>
            <a:ext cx="447675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3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Yanlış kod veya miktar kullanılır.</a:t>
            </a:r>
          </a:p>
        </p:txBody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E0313286-F444-4EA9-87BD-13153501447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4038600"/>
            <a:ext cx="4953000" cy="704850"/>
          </a:xfrm>
          <a:prstGeom xmlns:a="http://schemas.openxmlformats.org/drawingml/2006/main" prst="roundRect">
            <a:avLst>
              <a:gd name="adj" fmla="val 24324"/>
            </a:avLst>
          </a:prstGeom>
          <a:solidFill xmlns:a="http://schemas.openxmlformats.org/drawingml/2006/main">
            <a:srgbClr val="EAF0F6"/>
          </a:solidFill>
          <a:ln xmlns:a="http://schemas.openxmlformats.org/drawingml/2006/main" w="0">
            <a:solidFill>
              <a:srgbClr val="EAF0F6"/>
            </a:solidFill>
          </a:ln>
        </p:spPr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432804BD-4D24-436F-9E64-883FAA169ED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7250" y="4171950"/>
            <a:ext cx="209550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2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Kalite farklılığı</a:t>
            </a:r>
          </a:p>
        </p:txBody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251B4945-230D-4703-A85D-B7AFFD56451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7250" y="4400550"/>
            <a:ext cx="447675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3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Vardiyalar farklı sonuç üretir.</a:t>
            </a:r>
          </a:p>
        </p:txBody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4A9B03ED-D061-4760-87E8-D948F716ED3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00750" y="4038600"/>
            <a:ext cx="4953000" cy="704850"/>
          </a:xfrm>
          <a:prstGeom xmlns:a="http://schemas.openxmlformats.org/drawingml/2006/main" prst="roundRect">
            <a:avLst>
              <a:gd name="adj" fmla="val 24324"/>
            </a:avLst>
          </a:prstGeom>
          <a:solidFill xmlns:a="http://schemas.openxmlformats.org/drawingml/2006/main">
            <a:srgbClr val="DDF6F4"/>
          </a:solidFill>
          <a:ln xmlns:a="http://schemas.openxmlformats.org/drawingml/2006/main" w="0">
            <a:solidFill>
              <a:srgbClr val="DDF6F4"/>
            </a:solidFill>
          </a:ln>
        </p:spPr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9478F427-B5FA-4772-852C-81284C07462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91250" y="4171950"/>
            <a:ext cx="209550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2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Sahada güvensizlik</a:t>
            </a:r>
          </a:p>
        </p:txBody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21738F4E-A26E-4755-A789-04A02C9CF0F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91250" y="4400550"/>
            <a:ext cx="447675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3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Ekip veri yerine kişiye güvenir.</a:t>
            </a:r>
          </a:p>
        </p:txBody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86E646FE-ED76-48A1-BD32-1D437FC0F8D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6250" y="6515100"/>
            <a:ext cx="112395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E2EA"/>
          </a:solidFill>
          <a:ln xmlns:a="http://schemas.openxmlformats.org/drawingml/2006/main" w="0">
            <a:solidFill>
              <a:srgbClr val="D9E2EA"/>
            </a:solidFill>
          </a:ln>
        </p:spPr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381D6297-9D46-4C58-B7A0-F82D65F9C51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6572250"/>
            <a:ext cx="40005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Üretim ve Mühendislik Sistemleri Temelleri / Katılımcı eğitim notu</a:t>
            </a:r>
          </a:p>
        </p:txBody>
      </p:sp>
      <p:sp>
        <p:nvSpPr>
          <p:cNvPr id="28" name="">
            <a:extLst xmlns:a="http://schemas.openxmlformats.org/drawingml/2006/main">
              <a:ext uri="{FF2B5EF4-FFF2-40B4-BE49-F238E27FC236}">
                <a16:creationId xmlns:a16="http://schemas.microsoft.com/office/drawing/2014/main" id="{75992F12-8B2E-4FF0-AB5B-70E39D55C83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53750" y="6572250"/>
            <a:ext cx="3810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r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11</a:t>
            </a:r>
          </a:p>
        </p:txBody>
      </p:sp>
    </p:spTree>
    <p:extLst>
      <p:ext uri="{BB962C8B-B14F-4D97-AF65-F5344CB8AC3E}">
        <p14:creationId xmlns:p14="http://schemas.microsoft.com/office/powerpoint/2010/main" val="904066643"/>
      </p:ext>
    </p:extLst>
  </p:cSld>
</p:sld>
</file>

<file path=ppt\slides\slide12.xml><?xml version="1.0" encoding="utf-8"?>
<p:sld xmlns:p="http://schemas.openxmlformats.org/presentationml/2006/main">
  <p:cSld>
    <p:bg>
      <p:bgPr>
        <a:solidFill xmlns:a="http://schemas.openxmlformats.org/drawingml/2006/main">
          <a:srgbClr val="F4F6F8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95E2F400-10B3-4F12-8DCA-705E7E2B51D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876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0F2D52"/>
            </a:solidFill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9135A27D-27E6-408A-87E1-2B925FE622C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171450"/>
            <a:ext cx="26670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Ege Advisory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A56717FB-4946-4F35-A526-16DEA1CBBC0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476250"/>
            <a:ext cx="2476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750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STRATEGY &amp; OPERATIONS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D7640A22-F59A-4C53-88ED-F112B268FC4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190500"/>
            <a:ext cx="7429500" cy="247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Üretim ve Mühendislik Sistemleri Temelleri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BF18CB64-9EC6-4B1F-8214-6A1234179C1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495300"/>
            <a:ext cx="7429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825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İlk seviye saha taraması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84C0622A-E5D3-4EBC-9B92-F94DE13AC28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1200150"/>
            <a:ext cx="72390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22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22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İlk seviye saha taraması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9BECFB78-0EB4-499B-86D8-D1E68DEE502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1676400"/>
            <a:ext cx="81915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Amaç tüm sistemi yeniden tasarlamak değil, kritik veri kopukluğunu görünür kılmaktır.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0A79F0AD-13EE-46D0-AA22-67B8ACF6CD2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2209800"/>
            <a:ext cx="10572750" cy="1066800"/>
          </a:xfrm>
          <a:prstGeom xmlns:a="http://schemas.openxmlformats.org/drawingml/2006/main" prst="roundRect">
            <a:avLst>
              <a:gd name="adj" fmla="val 16071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54BEAB6F-8C54-4717-9984-7CD6C4CBB2B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14400" y="2419350"/>
            <a:ext cx="22860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3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3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Sahada bak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F5B47F2A-2D44-4869-84ED-1F00D2925E3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143250" y="2381250"/>
            <a:ext cx="7620000" cy="723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Operatör hangi talimatla çalışıyor?</a:t>
            </a:r>
          </a:p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Rota gerçek akışı karşılıyor mu?</a:t>
            </a:r>
          </a:p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Aynı iş farklı kişilerde farklı mı yapılıyor?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920B684E-0186-4A7F-B44B-67529B0C29C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3486150"/>
            <a:ext cx="10572750" cy="1066800"/>
          </a:xfrm>
          <a:prstGeom xmlns:a="http://schemas.openxmlformats.org/drawingml/2006/main" prst="roundRect">
            <a:avLst>
              <a:gd name="adj" fmla="val 16071"/>
            </a:avLst>
          </a:prstGeom>
          <a:solidFill xmlns:a="http://schemas.openxmlformats.org/drawingml/2006/main">
            <a:srgbClr val="EAF0F6"/>
          </a:solidFill>
          <a:ln xmlns:a="http://schemas.openxmlformats.org/drawingml/2006/main" w="0">
            <a:solidFill>
              <a:srgbClr val="EAF0F6"/>
            </a:solidFill>
          </a:ln>
        </p:spPr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92152E23-EAA8-4811-B2CC-0465F0058D9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14400" y="3695700"/>
            <a:ext cx="22860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3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3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Sistemde bak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64BA39C6-449E-419D-BF48-2289CB732D0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143250" y="3657600"/>
            <a:ext cx="7620000" cy="723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ERP verisi güncel mi?</a:t>
            </a:r>
          </a:p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Revizyon kaydı izleniyor mu?</a:t>
            </a:r>
          </a:p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Standart zaman neye göre tanımlı?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F8D7A1C1-79A5-4147-B393-C09CE18F77C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4762500"/>
            <a:ext cx="10572750" cy="1066800"/>
          </a:xfrm>
          <a:prstGeom xmlns:a="http://schemas.openxmlformats.org/drawingml/2006/main" prst="roundRect">
            <a:avLst>
              <a:gd name="adj" fmla="val 16071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F50822FA-635D-40CF-A8F6-C3CC3A59861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14400" y="4972050"/>
            <a:ext cx="22860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3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3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Birleştir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1DED132A-4771-4919-BE6A-E18B72B2322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143250" y="4933950"/>
            <a:ext cx="7620000" cy="723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En kritik veri kopukluğunu seç</a:t>
            </a:r>
          </a:p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Sorumlu belirle</a:t>
            </a:r>
          </a:p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İlk düzeltme planını yaz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B7ABEC56-0AFD-462F-97CC-1B3428AE755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6250" y="6515100"/>
            <a:ext cx="112395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E2EA"/>
          </a:solidFill>
          <a:ln xmlns:a="http://schemas.openxmlformats.org/drawingml/2006/main" w="0">
            <a:solidFill>
              <a:srgbClr val="D9E2EA"/>
            </a:solidFill>
          </a:ln>
        </p:spPr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CF1B1A2C-2301-426A-A27E-1DC9B4F98B1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6572250"/>
            <a:ext cx="40005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Üretim ve Mühendislik Sistemleri Temelleri / Katılımcı eğitim notu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085BA52B-944C-4C47-A9DD-E560DF7BC10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53750" y="6572250"/>
            <a:ext cx="3810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r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12</a:t>
            </a:r>
          </a:p>
        </p:txBody>
      </p:sp>
    </p:spTree>
    <p:extLst>
      <p:ext uri="{BB962C8B-B14F-4D97-AF65-F5344CB8AC3E}">
        <p14:creationId xmlns:p14="http://schemas.microsoft.com/office/powerpoint/2010/main" val="664242477"/>
      </p:ext>
    </p:extLst>
  </p:cSld>
</p:sld>
</file>

<file path=ppt\slides\slide13.xml><?xml version="1.0" encoding="utf-8"?>
<p:sld xmlns:p="http://schemas.openxmlformats.org/presentationml/2006/main">
  <p:cSld>
    <p:bg>
      <p:bgPr>
        <a:solidFill xmlns:a="http://schemas.openxmlformats.org/drawingml/2006/main">
          <a:srgbClr val="FFFFFF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69226B0C-4DCE-4B97-B408-26CCB921CFE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876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0F2D52"/>
            </a:solidFill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76A182CC-9B0A-443C-92BB-87C284557AD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171450"/>
            <a:ext cx="26670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Ege Advisory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92B2E510-C635-4DB1-8767-A360CD1B48E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476250"/>
            <a:ext cx="2476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750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STRATEGY &amp; OPERATIONS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7B7A49AD-B555-48F3-8022-4D257B660AD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190500"/>
            <a:ext cx="7429500" cy="247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Üretim ve Mühendislik Sistemleri Temelleri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D06DF546-581B-4C6B-93B8-2B21C0FF2A3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495300"/>
            <a:ext cx="7429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825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Mühendislik ve kalite ilişkisi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2BD1DD63-2900-468D-9C11-980240C4A3C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1200150"/>
            <a:ext cx="72390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22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22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Mühendislik ve kalite ilişkisi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947D6689-76B2-4D98-8096-5DA9BC94086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1676400"/>
            <a:ext cx="81915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Kalite problemi çoğu zaman yalnızca uygulama değil, veri ve talimat kalitesi problemidir.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AF8A21D1-BDE7-48DF-B05C-DF577CDD0A0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2266950"/>
            <a:ext cx="5105400" cy="3619500"/>
          </a:xfrm>
          <a:prstGeom xmlns:a="http://schemas.openxmlformats.org/drawingml/2006/main" prst="roundRect">
            <a:avLst>
              <a:gd name="adj" fmla="val 6316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D02938EE-3039-4492-9788-4496C546287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34100" y="2266950"/>
            <a:ext cx="5105400" cy="3619500"/>
          </a:xfrm>
          <a:prstGeom xmlns:a="http://schemas.openxmlformats.org/drawingml/2006/main" prst="roundRect">
            <a:avLst>
              <a:gd name="adj" fmla="val 6316"/>
            </a:avLst>
          </a:prstGeom>
          <a:solidFill xmlns:a="http://schemas.openxmlformats.org/drawingml/2006/main">
            <a:srgbClr val="FFE7CC"/>
          </a:solidFill>
          <a:ln xmlns:a="http://schemas.openxmlformats.org/drawingml/2006/main" w="0">
            <a:solidFill>
              <a:srgbClr val="FFE7CC"/>
            </a:solidFill>
          </a:ln>
        </p:spPr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CB953A4D-A81B-4A21-BAC0-4D19A74904C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2609850"/>
            <a:ext cx="32385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5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5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Kaliteyi destekleyen unsurlar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DB25E99C-3DB0-4652-8264-92F513FA27F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3067050"/>
            <a:ext cx="4095750" cy="23812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Net tolerans bilgisi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Güncel kontrol planı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Doğru proses parametresi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Hızlı revizyon yayını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6528FDCC-E6F7-422F-9F3D-1459CA700DB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38900" y="2609850"/>
            <a:ext cx="32385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5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5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Eksik destek sonucu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97253972-6F8A-48FC-AFBA-D753450AEC4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38900" y="3067050"/>
            <a:ext cx="4095750" cy="23812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Yinelenen kalite hatası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Belirsiz kontrol noktası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Yanlış teknik yorum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Farklı operatör uygulaması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6712BF0F-37A6-4470-BDD0-1E5377A9E96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6250" y="6515100"/>
            <a:ext cx="112395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E2EA"/>
          </a:solidFill>
          <a:ln xmlns:a="http://schemas.openxmlformats.org/drawingml/2006/main" w="0">
            <a:solidFill>
              <a:srgbClr val="D9E2EA"/>
            </a:solidFill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4ABDB55C-AD61-4012-8F3D-7A18CBA53BB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6572250"/>
            <a:ext cx="40005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Üretim ve Mühendislik Sistemleri Temelleri / Katılımcı eğitim notu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5573A918-98EC-44E9-8862-45E1389A611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53750" y="6572250"/>
            <a:ext cx="3810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r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13</a:t>
            </a:r>
          </a:p>
        </p:txBody>
      </p:sp>
    </p:spTree>
    <p:extLst>
      <p:ext uri="{BB962C8B-B14F-4D97-AF65-F5344CB8AC3E}">
        <p14:creationId xmlns:p14="http://schemas.microsoft.com/office/powerpoint/2010/main" val="865824835"/>
      </p:ext>
    </p:extLst>
  </p:cSld>
</p:sld>
</file>

<file path=ppt\slides\slide14.xml><?xml version="1.0" encoding="utf-8"?>
<p:sld xmlns:p="http://schemas.openxmlformats.org/presentationml/2006/main">
  <p:cSld>
    <p:bg>
      <p:bgPr>
        <a:solidFill xmlns:a="http://schemas.openxmlformats.org/drawingml/2006/main">
          <a:srgbClr val="FFFFFF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29CA79BE-3D9D-48B2-977E-1D3002812CC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876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0F2D52"/>
            </a:solidFill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B84F47C6-EAE0-41B2-B87A-BD62645E50B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171450"/>
            <a:ext cx="26670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Ege Advisory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9FA748F8-4CC0-435C-867E-CEA30AB3C59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476250"/>
            <a:ext cx="2476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750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STRATEGY &amp; OPERATIONS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2F4948E1-1FE4-4EBC-BCCD-9069AA3A54C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190500"/>
            <a:ext cx="7429500" cy="247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Üretim ve Mühendislik Sistemleri Temelleri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D98103B1-0833-431F-87B7-ED65EDDC1D4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495300"/>
            <a:ext cx="7429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825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Üretim ve bakım bağlantısı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A9F00FD4-26AE-4197-BEDD-71BCC01C9FD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1200150"/>
            <a:ext cx="72390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22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22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Üretim ve bakım bağlantısı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3032669E-1EF8-47AC-A3BA-8F661B80D8F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1676400"/>
            <a:ext cx="81915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Mühendislik sistemi ekipman bilgisini de taşımalıdır; aksi halde arıza ve ayar bilgisi kişilere bağımlı kalır.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3DC01EDD-F32B-4F3E-9CB2-1EE25FE9FA9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2266950"/>
            <a:ext cx="5105400" cy="3619500"/>
          </a:xfrm>
          <a:prstGeom xmlns:a="http://schemas.openxmlformats.org/drawingml/2006/main" prst="roundRect">
            <a:avLst>
              <a:gd name="adj" fmla="val 6316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AEF26A98-AB5B-4CD8-A2B1-15C1FF867DB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34100" y="2266950"/>
            <a:ext cx="5105400" cy="3619500"/>
          </a:xfrm>
          <a:prstGeom xmlns:a="http://schemas.openxmlformats.org/drawingml/2006/main" prst="roundRect">
            <a:avLst>
              <a:gd name="adj" fmla="val 6316"/>
            </a:avLst>
          </a:prstGeom>
          <a:solidFill xmlns:a="http://schemas.openxmlformats.org/drawingml/2006/main">
            <a:srgbClr val="E4F2E9"/>
          </a:solidFill>
          <a:ln xmlns:a="http://schemas.openxmlformats.org/drawingml/2006/main" w="0">
            <a:solidFill>
              <a:srgbClr val="E4F2E9"/>
            </a:solidFill>
          </a:ln>
        </p:spPr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4509F77D-82A2-4CF8-AE37-DA8E4A8BF63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2609850"/>
            <a:ext cx="32385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5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5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Bağlantı alanları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0C4D95D1-19BF-4A10-8881-8F737496D0E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3067050"/>
            <a:ext cx="4095750" cy="23812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Makine parametreleri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Aparat ve fikstür kayıtları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Önleyici bakım bilgisi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Yedek parça tanımı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8DB7C9D9-F1D9-4670-9918-779F71ACDEC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38900" y="2609850"/>
            <a:ext cx="32385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5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5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Zayıf bağ sonucu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F51334A8-3FD2-4070-95F6-96D51CE8644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38900" y="3067050"/>
            <a:ext cx="4095750" cy="23812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Aynı arızanın tekrarı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Yanlış ayarla çalışma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Aparat uygunsuzluğu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Bakım bilgisinin kaybolması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7D10E72C-5D4D-4CFE-8628-083499C6D3A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6250" y="6515100"/>
            <a:ext cx="112395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E2EA"/>
          </a:solidFill>
          <a:ln xmlns:a="http://schemas.openxmlformats.org/drawingml/2006/main" w="0">
            <a:solidFill>
              <a:srgbClr val="D9E2EA"/>
            </a:solidFill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D0583DC2-2BE3-4BAF-BA28-63B226DCBF1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6572250"/>
            <a:ext cx="40005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Üretim ve Mühendislik Sistemleri Temelleri / Katılımcı eğitim notu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1D290483-1719-4477-8F86-86B8EA5ED4E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53750" y="6572250"/>
            <a:ext cx="3810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r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14</a:t>
            </a:r>
          </a:p>
        </p:txBody>
      </p:sp>
    </p:spTree>
    <p:extLst>
      <p:ext uri="{BB962C8B-B14F-4D97-AF65-F5344CB8AC3E}">
        <p14:creationId xmlns:p14="http://schemas.microsoft.com/office/powerpoint/2010/main" val="1487510680"/>
      </p:ext>
    </p:extLst>
  </p:cSld>
</p:sld>
</file>

<file path=ppt\slides\slide15.xml><?xml version="1.0" encoding="utf-8"?>
<p:sld xmlns:p="http://schemas.openxmlformats.org/presentationml/2006/main">
  <p:cSld>
    <p:bg>
      <p:bgPr>
        <a:solidFill xmlns:a="http://schemas.openxmlformats.org/drawingml/2006/main">
          <a:srgbClr val="FFFFFF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6713B761-0103-47BA-B1BB-56F2B15084B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876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0F2D52"/>
            </a:solidFill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3C6330C3-71D2-4045-BE2E-17E3567FD3A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171450"/>
            <a:ext cx="26670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Ege Advisory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B3A1ECAF-0268-4837-8B5B-3F89EBB78F3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476250"/>
            <a:ext cx="2476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750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STRATEGY &amp; OPERATIONS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2EE48E71-0428-4D61-BFC3-AB49D6365C4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190500"/>
            <a:ext cx="7429500" cy="247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Üretim ve Mühendislik Sistemleri Temelleri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45AA8950-D2A1-4332-BDA5-1CDE3E89163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495300"/>
            <a:ext cx="7429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825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Temel kavramlar sözlüğü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A460B315-9BF7-462D-8B97-5DC0A1DE3F3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1200150"/>
            <a:ext cx="72390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22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22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Temel kavramlar sözlüğü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0440B9E7-D876-4403-977E-90D696541EE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1676400"/>
            <a:ext cx="81915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Katılımcının aynı dili konuşması için ana terimler net olmalıdır.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555C3097-6A05-4A3D-93C9-5C30D9B2918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2247900"/>
            <a:ext cx="4953000" cy="838200"/>
          </a:xfrm>
          <a:prstGeom xmlns:a="http://schemas.openxmlformats.org/drawingml/2006/main" prst="roundRect">
            <a:avLst>
              <a:gd name="adj" fmla="val 20455"/>
            </a:avLst>
          </a:prstGeom>
          <a:solidFill xmlns:a="http://schemas.openxmlformats.org/drawingml/2006/main">
            <a:srgbClr val="F4F6F8"/>
          </a:solidFill>
          <a:ln xmlns:a="http://schemas.openxmlformats.org/drawingml/2006/main" w="0">
            <a:solidFill>
              <a:srgbClr val="F4F6F8"/>
            </a:solidFill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A4F5CE47-CF2B-4976-B289-16DC88B426E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7250" y="2419350"/>
            <a:ext cx="17145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2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Ürün Ağacı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F9B5F1D5-0EC1-4863-B44B-D06877365B8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7250" y="2647950"/>
            <a:ext cx="44577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3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Bir ürünün malzeme ve yarı mamul yapısı.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E2D9FC1B-3675-478A-B2FB-50E78DD7A9B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00750" y="2247900"/>
            <a:ext cx="4953000" cy="838200"/>
          </a:xfrm>
          <a:prstGeom xmlns:a="http://schemas.openxmlformats.org/drawingml/2006/main" prst="roundRect">
            <a:avLst>
              <a:gd name="adj" fmla="val 20455"/>
            </a:avLst>
          </a:prstGeom>
          <a:solidFill xmlns:a="http://schemas.openxmlformats.org/drawingml/2006/main">
            <a:srgbClr val="F4F6F8"/>
          </a:solidFill>
          <a:ln xmlns:a="http://schemas.openxmlformats.org/drawingml/2006/main" w="0">
            <a:solidFill>
              <a:srgbClr val="F4F6F8"/>
            </a:solidFill>
          </a:ln>
        </p:spPr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CEE677E7-6C82-4D51-9BAE-321E9252643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91250" y="2419350"/>
            <a:ext cx="17145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2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Rota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3CA51F35-38CB-41BF-811F-00D3CB983DD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91250" y="2647950"/>
            <a:ext cx="44577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3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Ürünün hangi operasyon sırasıyla üretileceği.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4727A4D3-63C2-40A6-BA6F-3236C04DF71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3276600"/>
            <a:ext cx="4953000" cy="838200"/>
          </a:xfrm>
          <a:prstGeom xmlns:a="http://schemas.openxmlformats.org/drawingml/2006/main" prst="roundRect">
            <a:avLst>
              <a:gd name="adj" fmla="val 20455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0FA7EA95-E742-4B78-AAF9-5FF12B35DA1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7250" y="3448050"/>
            <a:ext cx="17145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2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Standart Zaman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C3390FD7-4551-4F59-822D-F06BAA75173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7250" y="3676650"/>
            <a:ext cx="44577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3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Bir iş için referans alınan süre.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ECF5782B-A6D7-427A-9396-E41ADC26AE1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00750" y="3276600"/>
            <a:ext cx="4953000" cy="838200"/>
          </a:xfrm>
          <a:prstGeom xmlns:a="http://schemas.openxmlformats.org/drawingml/2006/main" prst="roundRect">
            <a:avLst>
              <a:gd name="adj" fmla="val 20455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3536569B-D6E3-45C8-B649-343ACD9BE17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91250" y="3448050"/>
            <a:ext cx="17145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2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Revizyon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CF8B08D7-4E03-4795-BA3E-54FBDDF7D8B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91250" y="3676650"/>
            <a:ext cx="44577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3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Teknik veri veya dokümanda yapılan kontrollü değişiklik.</a:t>
            </a:r>
          </a:p>
        </p:txBody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B78C9B4A-85CD-4758-B874-B1FBF2C0323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4305300"/>
            <a:ext cx="4953000" cy="838200"/>
          </a:xfrm>
          <a:prstGeom xmlns:a="http://schemas.openxmlformats.org/drawingml/2006/main" prst="roundRect">
            <a:avLst>
              <a:gd name="adj" fmla="val 20455"/>
            </a:avLst>
          </a:prstGeom>
          <a:solidFill xmlns:a="http://schemas.openxmlformats.org/drawingml/2006/main">
            <a:srgbClr val="F4F6F8"/>
          </a:solidFill>
          <a:ln xmlns:a="http://schemas.openxmlformats.org/drawingml/2006/main" w="0">
            <a:solidFill>
              <a:srgbClr val="F4F6F8"/>
            </a:solidFill>
          </a:ln>
        </p:spPr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EFB3A3AB-1D85-41D5-9BD3-850164F1A29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7250" y="4476750"/>
            <a:ext cx="17145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2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Operasyon Kartı</a:t>
            </a:r>
          </a:p>
        </p:txBody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32F64C39-F217-4F2F-93DF-F0BA062B757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7250" y="4705350"/>
            <a:ext cx="44577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3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İş adımının nasıl yapılacağını anlatan üretim referansı.</a:t>
            </a:r>
          </a:p>
        </p:txBody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9BBAECE9-73DB-4419-B77F-8A556030124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00750" y="4305300"/>
            <a:ext cx="4953000" cy="838200"/>
          </a:xfrm>
          <a:prstGeom xmlns:a="http://schemas.openxmlformats.org/drawingml/2006/main" prst="roundRect">
            <a:avLst>
              <a:gd name="adj" fmla="val 20455"/>
            </a:avLst>
          </a:prstGeom>
          <a:solidFill xmlns:a="http://schemas.openxmlformats.org/drawingml/2006/main">
            <a:srgbClr val="F4F6F8"/>
          </a:solidFill>
          <a:ln xmlns:a="http://schemas.openxmlformats.org/drawingml/2006/main" w="0">
            <a:solidFill>
              <a:srgbClr val="F4F6F8"/>
            </a:solidFill>
          </a:ln>
        </p:spPr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9F12EF4A-A382-487D-9AC1-79DBB02AE44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91250" y="4476750"/>
            <a:ext cx="17145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2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Kontrol Planı</a:t>
            </a:r>
          </a:p>
        </p:txBody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89C57392-B477-4FA7-B2EF-49B7277C65B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91250" y="4705350"/>
            <a:ext cx="44577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3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Kontrol noktalarını ve yöntemini tanımlayan kalite dokümanı.</a:t>
            </a:r>
          </a:p>
        </p:txBody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02CFB077-7442-48DD-BF28-CEE94D53A7E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6250" y="6515100"/>
            <a:ext cx="112395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E2EA"/>
          </a:solidFill>
          <a:ln xmlns:a="http://schemas.openxmlformats.org/drawingml/2006/main" w="0">
            <a:solidFill>
              <a:srgbClr val="D9E2EA"/>
            </a:solidFill>
          </a:ln>
        </p:spPr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4F232277-50AA-4168-8B35-C365FE8F2F5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6572250"/>
            <a:ext cx="40005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Üretim ve Mühendislik Sistemleri Temelleri / Katılımcı eğitim notu</a:t>
            </a:r>
          </a:p>
        </p:txBody>
      </p:sp>
      <p:sp>
        <p:nvSpPr>
          <p:cNvPr id="28" name="">
            <a:extLst xmlns:a="http://schemas.openxmlformats.org/drawingml/2006/main">
              <a:ext uri="{FF2B5EF4-FFF2-40B4-BE49-F238E27FC236}">
                <a16:creationId xmlns:a16="http://schemas.microsoft.com/office/drawing/2014/main" id="{89BC788C-4163-4192-BE82-5F79C84C868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53750" y="6572250"/>
            <a:ext cx="3810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r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15</a:t>
            </a:r>
          </a:p>
        </p:txBody>
      </p:sp>
    </p:spTree>
    <p:extLst>
      <p:ext uri="{BB962C8B-B14F-4D97-AF65-F5344CB8AC3E}">
        <p14:creationId xmlns:p14="http://schemas.microsoft.com/office/powerpoint/2010/main" val="1210267205"/>
      </p:ext>
    </p:extLst>
  </p:cSld>
</p:sld>
</file>

<file path=ppt\slides\slide16.xml><?xml version="1.0" encoding="utf-8"?>
<p:sld xmlns:p="http://schemas.openxmlformats.org/presentationml/2006/main">
  <p:cSld>
    <p:bg>
      <p:bgPr>
        <a:solidFill xmlns:a="http://schemas.openxmlformats.org/drawingml/2006/main">
          <a:srgbClr val="F4F6F8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C596A3C9-FF13-4896-B6E8-5FD65413478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876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0F2D52"/>
            </a:solidFill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88D80888-252D-4300-B429-8DC110AD07B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171450"/>
            <a:ext cx="26670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Ege Advisory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7960DE8F-96A3-4AC8-8C5B-6402CC6729C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476250"/>
            <a:ext cx="2476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750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STRATEGY &amp; OPERATIONS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01EB4754-DD30-4D9E-B55D-494406D52D0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190500"/>
            <a:ext cx="7429500" cy="247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Üretim ve Mühendislik Sistemleri Temelleri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B668DA8D-3D1A-4192-A598-73FC6795305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495300"/>
            <a:ext cx="7429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825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Temel seviye kontrol listesi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4C927A26-DB28-4141-8706-A3D2687FCF8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1200150"/>
            <a:ext cx="72390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22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22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Temel seviye kontrol listesi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E006656A-D7D6-4BA7-B427-2C8E66AACC5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1676400"/>
            <a:ext cx="81915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Asgari sistem sağlığı için bu soruların cevabı net olmalıdır.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B170E133-C986-4155-89C3-917F25215EC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2247900"/>
            <a:ext cx="10572750" cy="3429000"/>
          </a:xfrm>
          <a:prstGeom xmlns:a="http://schemas.openxmlformats.org/drawingml/2006/main" prst="roundRect">
            <a:avLst>
              <a:gd name="adj" fmla="val 6667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8090BFCB-47D3-454F-B161-86743966030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2647950"/>
            <a:ext cx="9334500" cy="2476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350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Ürün ağacı güncel mi?</a:t>
            </a:r>
          </a:p>
          <a:p xmlns:a="http://schemas.openxmlformats.org/drawingml/2006/main">
            <a:pPr algn="l">
              <a:defRPr sz="1350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Rota gerçek akışı yansıtıyor mu?</a:t>
            </a:r>
          </a:p>
          <a:p xmlns:a="http://schemas.openxmlformats.org/drawingml/2006/main">
            <a:pPr algn="l">
              <a:defRPr sz="1350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Standart zamanlar güvenilir mi?</a:t>
            </a:r>
          </a:p>
          <a:p xmlns:a="http://schemas.openxmlformats.org/drawingml/2006/main">
            <a:pPr algn="l">
              <a:defRPr sz="1350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Sahada güncel doküman kullanılıyor mu?</a:t>
            </a:r>
          </a:p>
          <a:p xmlns:a="http://schemas.openxmlformats.org/drawingml/2006/main">
            <a:pPr algn="l">
              <a:defRPr sz="1350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Revizyon akışı tanımlı mı?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1963E49C-F28C-45DF-8F09-0FADD9255B3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6250" y="6515100"/>
            <a:ext cx="112395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E2EA"/>
          </a:solidFill>
          <a:ln xmlns:a="http://schemas.openxmlformats.org/drawingml/2006/main" w="0">
            <a:solidFill>
              <a:srgbClr val="D9E2EA"/>
            </a:solidFill>
          </a:ln>
        </p:spPr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8FD49870-4F7B-4F29-9F59-FEFA9E0288E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6572250"/>
            <a:ext cx="40005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Üretim ve Mühendislik Sistemleri Temelleri / Katılımcı eğitim notu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39A917D4-C6F0-4FB7-BD74-446C2C0028D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53750" y="6572250"/>
            <a:ext cx="3810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r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16</a:t>
            </a:r>
          </a:p>
        </p:txBody>
      </p:sp>
    </p:spTree>
    <p:extLst>
      <p:ext uri="{BB962C8B-B14F-4D97-AF65-F5344CB8AC3E}">
        <p14:creationId xmlns:p14="http://schemas.microsoft.com/office/powerpoint/2010/main" val="1224844531"/>
      </p:ext>
    </p:extLst>
  </p:cSld>
</p:sld>
</file>

<file path=ppt\slides\slide17.xml><?xml version="1.0" encoding="utf-8"?>
<p:sld xmlns:p="http://schemas.openxmlformats.org/presentationml/2006/main">
  <p:cSld>
    <p:bg>
      <p:bgPr>
        <a:solidFill xmlns:a="http://schemas.openxmlformats.org/drawingml/2006/main">
          <a:srgbClr val="FFFFFF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2140F139-AA39-4579-BABB-35F9DB59274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876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0F2D52"/>
            </a:solidFill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83EC2EDB-5F1D-4C61-A734-3819A2FEB14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171450"/>
            <a:ext cx="26670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Ege Advisory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E202FC82-D1A2-4B7A-9738-73B915A31F8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476250"/>
            <a:ext cx="2476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750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STRATEGY &amp; OPERATIONS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2BBF250F-9C9F-44EC-8733-3CC42A1BB92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190500"/>
            <a:ext cx="7429500" cy="247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Üretim ve Mühendislik Sistemleri Temelleri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2862C2B1-E7D6-4A69-B98E-C9682544704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495300"/>
            <a:ext cx="7429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825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Mini vaka: veri var, güven yok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02006D59-8C07-496E-8BAB-8769970FA96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1200150"/>
            <a:ext cx="72390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22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22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Mini vaka: veri var, güven yok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FC5B5974-13BB-4B12-9AB9-377EE0EDBD6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1676400"/>
            <a:ext cx="81915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Şirket sistem kurmu_ g�r�n�yor ama sahada herkes farkl1 bilgiye g�veniyorsa �retim sistemi �al1_m1yor demektir.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4C440B46-7957-450A-9D49-F0457D02239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2266950"/>
            <a:ext cx="5105400" cy="3619500"/>
          </a:xfrm>
          <a:prstGeom xmlns:a="http://schemas.openxmlformats.org/drawingml/2006/main" prst="roundRect">
            <a:avLst>
              <a:gd name="adj" fmla="val 6316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96DBF987-442A-4769-9708-3946DFCCFFD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34100" y="2266950"/>
            <a:ext cx="5105400" cy="3619500"/>
          </a:xfrm>
          <a:prstGeom xmlns:a="http://schemas.openxmlformats.org/drawingml/2006/main" prst="roundRect">
            <a:avLst>
              <a:gd name="adj" fmla="val 6316"/>
            </a:avLst>
          </a:prstGeom>
          <a:solidFill xmlns:a="http://schemas.openxmlformats.org/drawingml/2006/main">
            <a:srgbClr val="EAF0F6"/>
          </a:solidFill>
          <a:ln xmlns:a="http://schemas.openxmlformats.org/drawingml/2006/main" w="0">
            <a:solidFill>
              <a:srgbClr val="EAF0F6"/>
            </a:solidFill>
          </a:ln>
        </p:spPr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9090F145-982D-43A7-A750-09A9B07DD1C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2609850"/>
            <a:ext cx="32385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5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5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Vaka belirtileri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47C35D1C-3435-490E-972A-9007C87CEA2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3067050"/>
            <a:ext cx="4095750" cy="23812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ERP verisiyle saha akışı farklı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Operatör sözlü bilgiyle çalışıyor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Revizyon sonrası karışıklık artıyor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Mühendislik değişikliği kaliteye geç yansıyor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369F1D1F-A5AF-4C42-B651-6D21D92649E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38900" y="2609850"/>
            <a:ext cx="32385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5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5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Temel ders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527C2126-6C45-452D-B4BC-5AA66B1321D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38900" y="3067050"/>
            <a:ext cx="4095750" cy="23812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Sistem görünmesi yetmez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Doğru veri sahada kullanılmalı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Saha ile dijital veri eşleşmeli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Sorumluluk ve güncelleme ritmi net olmalı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725041C7-B5D8-4817-9B41-958FB0FC95F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6250" y="6515100"/>
            <a:ext cx="112395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E2EA"/>
          </a:solidFill>
          <a:ln xmlns:a="http://schemas.openxmlformats.org/drawingml/2006/main" w="0">
            <a:solidFill>
              <a:srgbClr val="D9E2EA"/>
            </a:solidFill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98D56FE0-CFE9-441A-AE0E-6A8236DA650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6572250"/>
            <a:ext cx="40005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Üretim ve Mühendislik Sistemleri Temelleri / Katılımcı eğitim notu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DFB7DBDE-B378-44E8-A414-1B5E9962368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53750" y="6572250"/>
            <a:ext cx="3810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r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17</a:t>
            </a:r>
          </a:p>
        </p:txBody>
      </p:sp>
    </p:spTree>
    <p:extLst>
      <p:ext uri="{BB962C8B-B14F-4D97-AF65-F5344CB8AC3E}">
        <p14:creationId xmlns:p14="http://schemas.microsoft.com/office/powerpoint/2010/main" val="686883586"/>
      </p:ext>
    </p:extLst>
  </p:cSld>
</p:sld>
</file>

<file path=ppt\slides\slide18.xml><?xml version="1.0" encoding="utf-8"?>
<p:sld xmlns:p="http://schemas.openxmlformats.org/presentationml/2006/main">
  <p:cSld>
    <p:bg>
      <p:bgPr>
        <a:solidFill xmlns:a="http://schemas.openxmlformats.org/drawingml/2006/main">
          <a:srgbClr val="F4F6F8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631B1146-53C7-46FC-B9FF-1AB53D79BDD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876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0F2D52"/>
            </a:solidFill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425E8E1B-5B01-4F5E-92F1-72A3006AA74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171450"/>
            <a:ext cx="26670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Ege Advisory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B193971B-D279-4A47-B110-A049EB1EA43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476250"/>
            <a:ext cx="2476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750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STRATEGY &amp; OPERATIONS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5AC23633-856C-43F2-A8FD-F7ACEAFB8E3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190500"/>
            <a:ext cx="7429500" cy="247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Üretim ve Mühendislik Sistemleri Temelleri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C838F6FE-4970-46E4-B5DD-B7FA6FEABC1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495300"/>
            <a:ext cx="7429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825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Temel seviyede sık hatalar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D1DE77F7-627E-4A96-9C10-342D137E178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1200150"/>
            <a:ext cx="72390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22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22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Temel seviyede sık hatalar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FAE2AD04-F8D6-43FA-864D-5F024D8D619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1676400"/>
            <a:ext cx="81915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Bu seviyede sorunların çoğu veri yapısı ve standart iş disiplininin zayıflığından doğar.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E0BDCB66-241F-4D4E-97AD-DF739EBEAC3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2209800"/>
            <a:ext cx="10572750" cy="1066800"/>
          </a:xfrm>
          <a:prstGeom xmlns:a="http://schemas.openxmlformats.org/drawingml/2006/main" prst="roundRect">
            <a:avLst>
              <a:gd name="adj" fmla="val 16071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77F6BE94-B0BD-44D0-83A2-CDF4551F8BF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14400" y="2419350"/>
            <a:ext cx="22860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3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3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Veri hatası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3EFCE3AF-96A4-40DF-B902-BC494BE4E5A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143250" y="2381250"/>
            <a:ext cx="7620000" cy="723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Eksik ürün ağacı</a:t>
            </a:r>
          </a:p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Yanlış operasyon sırası</a:t>
            </a:r>
          </a:p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Eski standart zaman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4E84F7DF-D572-410D-BB71-56FD78FBF81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3486150"/>
            <a:ext cx="10572750" cy="1066800"/>
          </a:xfrm>
          <a:prstGeom xmlns:a="http://schemas.openxmlformats.org/drawingml/2006/main" prst="roundRect">
            <a:avLst>
              <a:gd name="adj" fmla="val 16071"/>
            </a:avLst>
          </a:prstGeom>
          <a:solidFill xmlns:a="http://schemas.openxmlformats.org/drawingml/2006/main">
            <a:srgbClr val="EAF0F6"/>
          </a:solidFill>
          <a:ln xmlns:a="http://schemas.openxmlformats.org/drawingml/2006/main" w="0">
            <a:solidFill>
              <a:srgbClr val="EAF0F6"/>
            </a:solidFill>
          </a:ln>
        </p:spPr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05868927-B13A-4C48-A8E1-56FF7799319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14400" y="3695700"/>
            <a:ext cx="22860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3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3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Doküman hatası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381FFD6B-18A7-4F07-8CB8-85FB3613FE3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143250" y="3657600"/>
            <a:ext cx="7620000" cy="723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Revizyonsuz kopya kullanım</a:t>
            </a:r>
          </a:p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Eksik iş talimatı</a:t>
            </a:r>
          </a:p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Kontrol planının sahaya inmemesi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EEA3F4E6-2D3B-4C56-B2B5-3966B3EF4A2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4762500"/>
            <a:ext cx="10572750" cy="1066800"/>
          </a:xfrm>
          <a:prstGeom xmlns:a="http://schemas.openxmlformats.org/drawingml/2006/main" prst="roundRect">
            <a:avLst>
              <a:gd name="adj" fmla="val 16071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13EDB24B-39FA-475E-A018-7AC03714794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14400" y="4972050"/>
            <a:ext cx="22860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3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3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Yönetim hatası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A067972E-3DBD-4F45-9CA2-D94B60A9315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143250" y="4933950"/>
            <a:ext cx="7620000" cy="723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Veri sahibi belirsizliği</a:t>
            </a:r>
          </a:p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Değişiklik takibinin yapılmaması</a:t>
            </a:r>
          </a:p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Saha geri bildiriminin sisteme yansımaması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255C2DE3-EA91-4A01-88C3-ECA1B759201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6250" y="6515100"/>
            <a:ext cx="112395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E2EA"/>
          </a:solidFill>
          <a:ln xmlns:a="http://schemas.openxmlformats.org/drawingml/2006/main" w="0">
            <a:solidFill>
              <a:srgbClr val="D9E2EA"/>
            </a:solidFill>
          </a:ln>
        </p:spPr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0B4E0188-4715-460C-9B22-77A43B5D004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6572250"/>
            <a:ext cx="40005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Üretim ve Mühendislik Sistemleri Temelleri / Katılımcı eğitim notu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D9142DAE-C472-484B-BC7A-FF0F7D7192A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53750" y="6572250"/>
            <a:ext cx="3810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r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18</a:t>
            </a:r>
          </a:p>
        </p:txBody>
      </p:sp>
    </p:spTree>
    <p:extLst>
      <p:ext uri="{BB962C8B-B14F-4D97-AF65-F5344CB8AC3E}">
        <p14:creationId xmlns:p14="http://schemas.microsoft.com/office/powerpoint/2010/main" val="1091969089"/>
      </p:ext>
    </p:extLst>
  </p:cSld>
</p:sld>
</file>

<file path=ppt\slides\slide19.xml><?xml version="1.0" encoding="utf-8"?>
<p:sld xmlns:p="http://schemas.openxmlformats.org/presentationml/2006/main">
  <p:cSld>
    <p:bg>
      <p:bgPr>
        <a:solidFill xmlns:a="http://schemas.openxmlformats.org/drawingml/2006/main">
          <a:srgbClr val="FFFFFF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A3FF4720-A3F0-4CEF-B698-16511719105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876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0F2D52"/>
            </a:solidFill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89CEF847-5F9D-4BBA-93CE-F2B20227C78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171450"/>
            <a:ext cx="26670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Ege Advisory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28865D5D-FABD-4B0F-B34F-76D24895BC4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476250"/>
            <a:ext cx="2476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750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STRATEGY &amp; OPERATIONS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0990EAD9-8A49-404F-8CDB-42920DE5DB5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190500"/>
            <a:ext cx="7429500" cy="247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Üretim ve Mühendislik Sistemleri Temelleri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1E42E825-51F4-4D44-A86B-56FA3B478D0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495300"/>
            <a:ext cx="7429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825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Sistem görünürlüğünde ilk dashboard mantığı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6DF36D25-CEE7-41DA-BCCA-1320A55854F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1200150"/>
            <a:ext cx="72390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22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22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Sistem görünürlüğünde ilk dashboard mantığı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0528AF5B-71F2-46EE-B2F4-0574E868D3D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1676400"/>
            <a:ext cx="81915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Temel seviyede yönetim, çok karmaşık panolardan önce birkaç doğru sinyali düzenli görmelidir.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30DC678F-4772-4D3D-937B-F0DDD1F5C4B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2266950"/>
            <a:ext cx="5105400" cy="3619500"/>
          </a:xfrm>
          <a:prstGeom xmlns:a="http://schemas.openxmlformats.org/drawingml/2006/main" prst="roundRect">
            <a:avLst>
              <a:gd name="adj" fmla="val 6316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C3F9696B-3339-49C1-937C-00779BE813F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34100" y="2266950"/>
            <a:ext cx="5105400" cy="3619500"/>
          </a:xfrm>
          <a:prstGeom xmlns:a="http://schemas.openxmlformats.org/drawingml/2006/main" prst="roundRect">
            <a:avLst>
              <a:gd name="adj" fmla="val 6316"/>
            </a:avLst>
          </a:prstGeom>
          <a:solidFill xmlns:a="http://schemas.openxmlformats.org/drawingml/2006/main">
            <a:srgbClr val="DDF6F4"/>
          </a:solidFill>
          <a:ln xmlns:a="http://schemas.openxmlformats.org/drawingml/2006/main" w="0">
            <a:solidFill>
              <a:srgbClr val="DDF6F4"/>
            </a:solidFill>
          </a:ln>
        </p:spPr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4864BC86-62D6-41F3-B6C9-35ED8D1F69E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2609850"/>
            <a:ext cx="32385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5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5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İlk sinyaller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0258697F-D6D9-4021-872B-9F7ED203456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3067050"/>
            <a:ext cx="4095750" cy="23812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Revizyon çevrim süresi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Yanlış doküman olayı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Standart zaman sapması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İlk parça hata oranı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7C0EB22A-F77C-4A74-80C9-29B6937CADA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38900" y="2609850"/>
            <a:ext cx="32385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5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5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Dashboard amacı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8EBECF26-F859-4F3C-8BAF-0E2A1CB683A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38900" y="3067050"/>
            <a:ext cx="4095750" cy="23812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Problemi görünür kılmak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Sorumlu belirlemek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Önceliklendirme yapmak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İlk müdahale alanını seçmek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0A86AEFF-B3FB-4F20-973A-B51A151F3FD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6250" y="6515100"/>
            <a:ext cx="112395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E2EA"/>
          </a:solidFill>
          <a:ln xmlns:a="http://schemas.openxmlformats.org/drawingml/2006/main" w="0">
            <a:solidFill>
              <a:srgbClr val="D9E2EA"/>
            </a:solidFill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A3812FE4-54CE-4141-B4C0-36C9DA090C6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6572250"/>
            <a:ext cx="40005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Üretim ve Mühendislik Sistemleri Temelleri / Katılımcı eğitim notu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EC9AB881-745A-4DD2-9A53-F7C9B3D1D11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53750" y="6572250"/>
            <a:ext cx="3810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r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19</a:t>
            </a:r>
          </a:p>
        </p:txBody>
      </p:sp>
    </p:spTree>
    <p:extLst>
      <p:ext uri="{BB962C8B-B14F-4D97-AF65-F5344CB8AC3E}">
        <p14:creationId xmlns:p14="http://schemas.microsoft.com/office/powerpoint/2010/main" val="86853849"/>
      </p:ext>
    </p:extLst>
  </p:cSld>
</p:sld>
</file>

<file path=ppt\slides\slide2.xml><?xml version="1.0" encoding="utf-8"?>
<p:sld xmlns:p="http://schemas.openxmlformats.org/presentationml/2006/main">
  <p:cSld>
    <p:bg>
      <p:bgPr>
        <a:solidFill xmlns:a="http://schemas.openxmlformats.org/drawingml/2006/main">
          <a:srgbClr val="FFFFFF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05F5639B-CFC9-4C3B-BA9B-8E7DF48BC0D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876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0F2D52"/>
            </a:solidFill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483A7DDA-0CAB-42D4-B527-E8CE560C12E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171450"/>
            <a:ext cx="26670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Ege Advisory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71EE58E6-8470-4678-A9CC-C3043548912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476250"/>
            <a:ext cx="2476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750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STRATEGY &amp; OPERATIONS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E2FFE1ED-A816-465C-A13B-3BA5CC145D0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190500"/>
            <a:ext cx="7429500" cy="247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Üretim ve Mühendislik Sistemleri Temelleri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F3681EFD-988B-462D-A67F-F6409A33FEA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495300"/>
            <a:ext cx="7429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825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Üretim ve mühendislik sistemi nedir?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60E25FDA-5C99-4404-B2FD-C8E72DB9A20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1200150"/>
            <a:ext cx="72390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22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22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Üretim ve mühendislik sistemi nedir?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B52E549E-7929-4DBF-9B2C-98089A70B38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1676400"/>
            <a:ext cx="81915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Üretim sistemi akışı çalıştırır, mühendislik sistemi ise bu akışın teknik doğruluğunu ve güncelliğini yönetir.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06E6DF7C-5448-4857-B9B1-A201E47B1A4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2266950"/>
            <a:ext cx="5105400" cy="3619500"/>
          </a:xfrm>
          <a:prstGeom xmlns:a="http://schemas.openxmlformats.org/drawingml/2006/main" prst="roundRect">
            <a:avLst>
              <a:gd name="adj" fmla="val 6316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FD59F5E0-83EC-4D99-BB04-2E3188DEEFC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34100" y="2266950"/>
            <a:ext cx="5105400" cy="3619500"/>
          </a:xfrm>
          <a:prstGeom xmlns:a="http://schemas.openxmlformats.org/drawingml/2006/main" prst="roundRect">
            <a:avLst>
              <a:gd name="adj" fmla="val 6316"/>
            </a:avLst>
          </a:prstGeom>
          <a:solidFill xmlns:a="http://schemas.openxmlformats.org/drawingml/2006/main">
            <a:srgbClr val="DDF6F4"/>
          </a:solidFill>
          <a:ln xmlns:a="http://schemas.openxmlformats.org/drawingml/2006/main" w="0">
            <a:solidFill>
              <a:srgbClr val="DDF6F4"/>
            </a:solidFill>
          </a:ln>
        </p:spPr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E8022F78-C618-4310-B728-B0C25477386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2609850"/>
            <a:ext cx="32385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5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5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Üretim sistemi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35B86EF7-9B48-44C6-ACA2-D4DE0461B05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3067050"/>
            <a:ext cx="4095750" cy="23812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Akış sırasını yönetir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Standart işi çalıştırır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Kapasite ve termin güvenilirliği üretir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Saha disiplinini taşır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0390DD2E-108F-4483-9E42-CD8D0AEB088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38900" y="2609850"/>
            <a:ext cx="32385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5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5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Mühendislik sistemi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0959359C-2711-4445-BECF-D8DE65B33B5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38900" y="3067050"/>
            <a:ext cx="4095750" cy="23812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Ürün ve proses verisini yönetir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Değişikliği kontrol eder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Dokümanları güncel tutar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Teknik riskleri azaltır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BE9E1B62-406B-44C0-98FA-95A307D444C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6250" y="6515100"/>
            <a:ext cx="112395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E2EA"/>
          </a:solidFill>
          <a:ln xmlns:a="http://schemas.openxmlformats.org/drawingml/2006/main" w="0">
            <a:solidFill>
              <a:srgbClr val="D9E2EA"/>
            </a:solidFill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DEE93A42-92AA-4CA3-BDB4-4A83A3235F7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6572250"/>
            <a:ext cx="40005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Üretim ve Mühendislik Sistemleri Temelleri / Katılımcı eğitim notu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9A8A6CAC-17D0-401D-ACF4-9AE417D9336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53750" y="6572250"/>
            <a:ext cx="3810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r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405525929"/>
      </p:ext>
    </p:extLst>
  </p:cSld>
</p:sld>
</file>

<file path=ppt\slides\slide20.xml><?xml version="1.0" encoding="utf-8"?>
<p:sld xmlns:p="http://schemas.openxmlformats.org/presentationml/2006/main">
  <p:cSld>
    <p:bg>
      <p:bgPr>
        <a:solidFill xmlns:a="http://schemas.openxmlformats.org/drawingml/2006/main">
          <a:srgbClr val="FFFFFF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20724C03-C29C-40DF-8C5A-B4C705E9E36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876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0F2D52"/>
            </a:solidFill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8AD3032A-0EBB-46DD-8882-9A653EDDE39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171450"/>
            <a:ext cx="26670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Ege Advisory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0B5E5F6A-990C-4D5B-BA95-945989AC9C3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476250"/>
            <a:ext cx="2476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750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STRATEGY &amp; OPERATIONS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58186E7C-6301-4032-9D9A-31C9EE60A3F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190500"/>
            <a:ext cx="7429500" cy="247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Üretim ve Mühendislik Sistemleri Temelleri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4B955F01-7DA5-4A84-823F-3961DEA7E15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495300"/>
            <a:ext cx="7429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825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Temel seviyenin özeti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D11E9854-9544-4734-8292-AA2DA0126A4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1200150"/>
            <a:ext cx="72390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22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22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Temel seviyenin özeti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BEE2958D-3E61-4E63-8011-B8F02A72877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1676400"/>
            <a:ext cx="81915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Temel seviye, veri, doküman ve standart iş disiplininin neden kritik olduğunu görünür kılar.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33BDD71C-4CB3-4570-A547-6A26C547413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2209800"/>
            <a:ext cx="5048250" cy="3143250"/>
          </a:xfrm>
          <a:prstGeom xmlns:a="http://schemas.openxmlformats.org/drawingml/2006/main" prst="roundRect">
            <a:avLst>
              <a:gd name="adj" fmla="val 7273"/>
            </a:avLst>
          </a:prstGeom>
          <a:solidFill xmlns:a="http://schemas.openxmlformats.org/drawingml/2006/main">
            <a:srgbClr val="DDF6F4"/>
          </a:solidFill>
          <a:ln xmlns:a="http://schemas.openxmlformats.org/drawingml/2006/main" w="0">
            <a:solidFill>
              <a:srgbClr val="DDF6F4"/>
            </a:solidFill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9EEDD40D-47BF-410C-84CB-51D98F22B10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2571750"/>
            <a:ext cx="34290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5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5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Bu seviyede kazanılanlar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2E6418F4-3407-4471-AB93-ABEFA8448D0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3048000"/>
            <a:ext cx="4000500" cy="1714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Temel sistem taşlarını tanıma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Rota, ürün ağacı ve standart zaman mantığını kurma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Revizyon ve doküman disiplinini anlama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İlk seviye kopuklukları görme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2422DD38-05A3-4AFE-B064-FB98B6C13B0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91250" y="2209800"/>
            <a:ext cx="5048250" cy="3143250"/>
          </a:xfrm>
          <a:prstGeom xmlns:a="http://schemas.openxmlformats.org/drawingml/2006/main" prst="roundRect">
            <a:avLst>
              <a:gd name="adj" fmla="val 7273"/>
            </a:avLst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0F2D52"/>
            </a:solidFill>
          </a:ln>
        </p:spPr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0C1D984E-AFA9-4F4D-81EB-A49D66E8604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515100" y="2571750"/>
            <a:ext cx="28575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5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5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Bir sonraki seviye / adım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0151917F-2291-4EF0-8DE0-46257EDE7DC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515100" y="3048000"/>
            <a:ext cx="4000500" cy="1524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75">
                <a:solidFill>
                  <a:srgbClr val="E9F0F6"/>
                </a:solidFill>
                <a:latin typeface="Arial"/>
                <a:ea typeface="Arial"/>
                <a:cs typeface="Arial"/>
              </a:defRPr>
            </a:pPr>
            <a:r>
              <a:t>• Değişiklik yönetimini derinleştir</a:t>
            </a:r>
          </a:p>
          <a:p xmlns:a="http://schemas.openxmlformats.org/drawingml/2006/main">
            <a:pPr algn="l">
              <a:defRPr sz="1275">
                <a:solidFill>
                  <a:srgbClr val="E9F0F6"/>
                </a:solidFill>
                <a:latin typeface="Arial"/>
                <a:ea typeface="Arial"/>
                <a:cs typeface="Arial"/>
              </a:defRPr>
            </a:pPr>
            <a:r>
              <a:t>• Kapasite etkisini sayısallaştır</a:t>
            </a:r>
          </a:p>
          <a:p xmlns:a="http://schemas.openxmlformats.org/drawingml/2006/main">
            <a:pPr algn="l">
              <a:defRPr sz="1275">
                <a:solidFill>
                  <a:srgbClr val="E9F0F6"/>
                </a:solidFill>
                <a:latin typeface="Arial"/>
                <a:ea typeface="Arial"/>
                <a:cs typeface="Arial"/>
              </a:defRPr>
            </a:pPr>
            <a:r>
              <a:t>• Sistemler arası entegrasyona bak</a:t>
            </a:r>
          </a:p>
          <a:p xmlns:a="http://schemas.openxmlformats.org/drawingml/2006/main">
            <a:pPr algn="l">
              <a:defRPr sz="1275">
                <a:solidFill>
                  <a:srgbClr val="E9F0F6"/>
                </a:solidFill>
                <a:latin typeface="Arial"/>
                <a:ea typeface="Arial"/>
                <a:cs typeface="Arial"/>
              </a:defRPr>
            </a:pPr>
            <a:r>
              <a:t>• Veri kalitesini operasyon sonucuna bağla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9936F15B-0B13-4D98-B7AB-3B939F5C3D6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515100" y="4762500"/>
            <a:ext cx="3810000" cy="247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FF8A00"/>
                </a:solidFill>
                <a:latin typeface="Arial"/>
                <a:ea typeface="Arial"/>
                <a:cs typeface="Arial"/>
              </a:defRPr>
            </a:pPr>
            <a:r>
              <a:rPr sz="1200" b="1">
                <a:solidFill>
                  <a:srgbClr val="FF8A00"/>
                </a:solidFill>
                <a:latin typeface="Arial"/>
                <a:ea typeface="Arial"/>
                <a:cs typeface="Arial"/>
              </a:rPr>
              <a:t>Sanayide Verimlilik, Yönetimde Netlik, Dönüşümde Sonuç.</a:t>
            </a:r>
          </a:p>
        </p:txBody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BD17B46D-55D4-4324-BC8E-2DD0A281942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6250" y="6515100"/>
            <a:ext cx="112395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E2EA"/>
          </a:solidFill>
          <a:ln xmlns:a="http://schemas.openxmlformats.org/drawingml/2006/main" w="0">
            <a:solidFill>
              <a:srgbClr val="D9E2EA"/>
            </a:solidFill>
          </a:ln>
        </p:spPr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2A60B27D-BCBC-4A22-BE12-58618CB3F24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6572250"/>
            <a:ext cx="40005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Üretim ve Mühendislik Sistemleri Temelleri / Katılımcı eğitim notu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B8762968-BEAB-4173-A65B-60B202E9237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53750" y="6572250"/>
            <a:ext cx="3810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r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20</a:t>
            </a:r>
          </a:p>
        </p:txBody>
      </p:sp>
    </p:spTree>
    <p:extLst>
      <p:ext uri="{BB962C8B-B14F-4D97-AF65-F5344CB8AC3E}">
        <p14:creationId xmlns:p14="http://schemas.microsoft.com/office/powerpoint/2010/main" val="51489422"/>
      </p:ext>
    </p:extLst>
  </p:cSld>
</p:sld>
</file>

<file path=ppt\slides\slide3.xml><?xml version="1.0" encoding="utf-8"?>
<p:sld xmlns:p="http://schemas.openxmlformats.org/presentationml/2006/main">
  <p:cSld>
    <p:bg>
      <p:bgPr>
        <a:solidFill xmlns:a="http://schemas.openxmlformats.org/drawingml/2006/main">
          <a:srgbClr val="FFFFFF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0E917969-8843-43E3-B76E-9D1FA41FCA1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876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0F2D52"/>
            </a:solidFill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88CB4127-BFAE-448E-97BF-0CB7FA2D1FF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171450"/>
            <a:ext cx="26670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Ege Advisory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8E31F45C-19FC-4BA0-966A-75BE8F6E244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476250"/>
            <a:ext cx="2476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750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STRATEGY &amp; OPERATIONS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368F9C99-4E1D-4F22-8B32-36738DD53E6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190500"/>
            <a:ext cx="7429500" cy="247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Üretim ve Mühendislik Sistemleri Temelleri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765E5AB4-D37B-4779-B20A-4E4DA076A14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495300"/>
            <a:ext cx="7429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825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Neden birlikte yönetilmelidir?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A3A478D1-8BDB-4CD5-8D1F-B63F1C79A8E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1200150"/>
            <a:ext cx="72390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22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22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Neden birlikte yönetilmelidir?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A8AD9E98-ABFC-4F56-B89E-6186ED964FE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1676400"/>
            <a:ext cx="81915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Bu iki alan birbirinden koptuğunda veri hatası, kalite kaybı ve plan sapması aynı anda büyür.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0C8D9C72-8486-4BA6-94AA-D9886D78740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2266950"/>
            <a:ext cx="5105400" cy="3619500"/>
          </a:xfrm>
          <a:prstGeom xmlns:a="http://schemas.openxmlformats.org/drawingml/2006/main" prst="roundRect">
            <a:avLst>
              <a:gd name="adj" fmla="val 6316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FD193241-56FF-4273-8CAB-CF1C8AA1CA6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34100" y="2266950"/>
            <a:ext cx="5105400" cy="3619500"/>
          </a:xfrm>
          <a:prstGeom xmlns:a="http://schemas.openxmlformats.org/drawingml/2006/main" prst="roundRect">
            <a:avLst>
              <a:gd name="adj" fmla="val 6316"/>
            </a:avLst>
          </a:prstGeom>
          <a:solidFill xmlns:a="http://schemas.openxmlformats.org/drawingml/2006/main">
            <a:srgbClr val="EAF0F6"/>
          </a:solidFill>
          <a:ln xmlns:a="http://schemas.openxmlformats.org/drawingml/2006/main" w="0">
            <a:solidFill>
              <a:srgbClr val="EAF0F6"/>
            </a:solidFill>
          </a:ln>
        </p:spPr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9270CFF0-41A2-47CF-A705-B13974FEF41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2609850"/>
            <a:ext cx="32385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5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5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Birlikte yönetimin etkisi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E955BD1E-0519-41FA-8939-602BA5FA851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3067050"/>
            <a:ext cx="4095750" cy="23812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Doğru rota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Doğru ürün ağacı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Tutarlı iş talimatı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Kontrollü revizyon akışı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854AF34C-22DB-4A25-A03F-67F952684FF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38900" y="2609850"/>
            <a:ext cx="32385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5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5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Kopuk yapının etkisi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C98E4248-3673-4689-90E9-0272C1789B2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38900" y="3067050"/>
            <a:ext cx="4095750" cy="23812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Eski veri ile üretim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Yanlış malzeme kullanımı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Tekrar iş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Operasyonda güven kaybı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E8B68CE3-A585-4DE9-9DE0-303466AEEA4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6250" y="6515100"/>
            <a:ext cx="112395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E2EA"/>
          </a:solidFill>
          <a:ln xmlns:a="http://schemas.openxmlformats.org/drawingml/2006/main" w="0">
            <a:solidFill>
              <a:srgbClr val="D9E2EA"/>
            </a:solidFill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EA33863D-A2BF-4ADD-AF39-BB6F4F0E2CC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6572250"/>
            <a:ext cx="40005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Üretim ve Mühendislik Sistemleri Temelleri / Katılımcı eğitim notu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827885B7-0B65-4F98-869B-27B0E7A2D1B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53750" y="6572250"/>
            <a:ext cx="3810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r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2112802072"/>
      </p:ext>
    </p:extLst>
  </p:cSld>
</p:sld>
</file>

<file path=ppt\slides\slide4.xml><?xml version="1.0" encoding="utf-8"?>
<p:sld xmlns:p="http://schemas.openxmlformats.org/presentationml/2006/main">
  <p:cSld>
    <p:bg>
      <p:bgPr>
        <a:solidFill xmlns:a="http://schemas.openxmlformats.org/drawingml/2006/main">
          <a:srgbClr val="FFFFFF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76068209-0E93-48AD-B3A9-A822CD94469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876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0F2D52"/>
            </a:solidFill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CA3B32DD-2DF4-4C95-BF65-FD070A1F5D7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171450"/>
            <a:ext cx="26670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Ege Advisory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DBCE61FC-EBB9-49A6-9EB3-7E0D596AE7A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476250"/>
            <a:ext cx="2476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750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STRATEGY &amp; OPERATIONS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00729CF6-99E8-4324-BF10-A78DFA09BED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190500"/>
            <a:ext cx="7429500" cy="247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Üretim ve Mühendislik Sistemleri Temelleri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6701BA76-0FC7-4EFF-832B-19FBF0D56EF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495300"/>
            <a:ext cx="7429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825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Temel yapıtaşları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29F3CF20-BFC6-412F-BB04-E008CD27D9C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1200150"/>
            <a:ext cx="72390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22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22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Temel yapıtaşları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A120FA7C-9141-4C69-A23E-D786261E6A8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1676400"/>
            <a:ext cx="81915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Bu seviyede önce sistemin ana taşları net görülmelidir.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6773344F-0F2C-4A9A-A3F7-B1E53AE05ED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2209800"/>
            <a:ext cx="4953000" cy="704850"/>
          </a:xfrm>
          <a:prstGeom xmlns:a="http://schemas.openxmlformats.org/drawingml/2006/main" prst="roundRect">
            <a:avLst>
              <a:gd name="adj" fmla="val 24324"/>
            </a:avLst>
          </a:prstGeom>
          <a:solidFill xmlns:a="http://schemas.openxmlformats.org/drawingml/2006/main">
            <a:srgbClr val="EAF0F6"/>
          </a:solidFill>
          <a:ln xmlns:a="http://schemas.openxmlformats.org/drawingml/2006/main" w="0">
            <a:solidFill>
              <a:srgbClr val="EAF0F6"/>
            </a:solidFill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BA2A9FDD-4320-40B8-9E90-0A409775656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7250" y="2343150"/>
            <a:ext cx="209550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2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Ürün Ağacı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052281A4-8172-448A-BBA2-FCA67299CC2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7250" y="2571750"/>
            <a:ext cx="447675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3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Malzeme yapısını gösterir.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E72FBBE0-8C9D-4A7F-801F-C97325001FF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00750" y="2209800"/>
            <a:ext cx="4953000" cy="704850"/>
          </a:xfrm>
          <a:prstGeom xmlns:a="http://schemas.openxmlformats.org/drawingml/2006/main" prst="roundRect">
            <a:avLst>
              <a:gd name="adj" fmla="val 24324"/>
            </a:avLst>
          </a:prstGeom>
          <a:solidFill xmlns:a="http://schemas.openxmlformats.org/drawingml/2006/main">
            <a:srgbClr val="DDF6F4"/>
          </a:solidFill>
          <a:ln xmlns:a="http://schemas.openxmlformats.org/drawingml/2006/main" w="0">
            <a:solidFill>
              <a:srgbClr val="DDF6F4"/>
            </a:solidFill>
          </a:ln>
        </p:spPr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06270260-F2CC-4B43-8145-2601615439C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91250" y="2343150"/>
            <a:ext cx="209550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2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Rota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832B01BF-0BBC-42C2-90A9-153D862CDEB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91250" y="2571750"/>
            <a:ext cx="447675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3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Operasyon sırasını tanımlar.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3751D048-68E1-447E-A98E-4EBEAD8E3C1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3124200"/>
            <a:ext cx="4953000" cy="704850"/>
          </a:xfrm>
          <a:prstGeom xmlns:a="http://schemas.openxmlformats.org/drawingml/2006/main" prst="roundRect">
            <a:avLst>
              <a:gd name="adj" fmla="val 24324"/>
            </a:avLst>
          </a:prstGeom>
          <a:solidFill xmlns:a="http://schemas.openxmlformats.org/drawingml/2006/main">
            <a:srgbClr val="EAF0F6"/>
          </a:solidFill>
          <a:ln xmlns:a="http://schemas.openxmlformats.org/drawingml/2006/main" w="0">
            <a:solidFill>
              <a:srgbClr val="EAF0F6"/>
            </a:solidFill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5D7CFC75-F6BA-4120-9A9F-0A80FE710B0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7250" y="3257550"/>
            <a:ext cx="209550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2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Operasyon Kartı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8AE71FAF-3467-410F-8258-F4585C5DBA1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7250" y="3486150"/>
            <a:ext cx="447675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3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İş adımını anlatır.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309C5DCF-8BA6-473D-9246-B2D8D307A84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00750" y="3124200"/>
            <a:ext cx="4953000" cy="704850"/>
          </a:xfrm>
          <a:prstGeom xmlns:a="http://schemas.openxmlformats.org/drawingml/2006/main" prst="roundRect">
            <a:avLst>
              <a:gd name="adj" fmla="val 24324"/>
            </a:avLst>
          </a:prstGeom>
          <a:solidFill xmlns:a="http://schemas.openxmlformats.org/drawingml/2006/main">
            <a:srgbClr val="DDF6F4"/>
          </a:solidFill>
          <a:ln xmlns:a="http://schemas.openxmlformats.org/drawingml/2006/main" w="0">
            <a:solidFill>
              <a:srgbClr val="DDF6F4"/>
            </a:solidFill>
          </a:ln>
        </p:spPr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84404A73-AB17-4AED-83DB-22513F7CF86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91250" y="3257550"/>
            <a:ext cx="209550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2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Standart Zaman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AA4E1EDA-7302-4127-8B99-5B8DCC5BCA4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91250" y="3486150"/>
            <a:ext cx="447675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3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Referans süreyi verir.</a:t>
            </a:r>
          </a:p>
        </p:txBody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B4C0D074-3B7A-49D4-840F-48FEAAC3BA1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4038600"/>
            <a:ext cx="4953000" cy="704850"/>
          </a:xfrm>
          <a:prstGeom xmlns:a="http://schemas.openxmlformats.org/drawingml/2006/main" prst="roundRect">
            <a:avLst>
              <a:gd name="adj" fmla="val 24324"/>
            </a:avLst>
          </a:prstGeom>
          <a:solidFill xmlns:a="http://schemas.openxmlformats.org/drawingml/2006/main">
            <a:srgbClr val="EAF0F6"/>
          </a:solidFill>
          <a:ln xmlns:a="http://schemas.openxmlformats.org/drawingml/2006/main" w="0">
            <a:solidFill>
              <a:srgbClr val="EAF0F6"/>
            </a:solidFill>
          </a:ln>
        </p:spPr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67E97DB5-4D43-43B0-BF92-7ECB6269DEE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7250" y="4171950"/>
            <a:ext cx="209550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2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Revizyon</a:t>
            </a:r>
          </a:p>
        </p:txBody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7EBA7B15-A034-42B2-A60D-3596DE014C3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7250" y="4400550"/>
            <a:ext cx="447675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3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Teknik değişiklik takibini sağlar.</a:t>
            </a:r>
          </a:p>
        </p:txBody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5DECBA87-CAFA-45B1-B95C-35EB0905C1C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00750" y="4038600"/>
            <a:ext cx="4953000" cy="704850"/>
          </a:xfrm>
          <a:prstGeom xmlns:a="http://schemas.openxmlformats.org/drawingml/2006/main" prst="roundRect">
            <a:avLst>
              <a:gd name="adj" fmla="val 24324"/>
            </a:avLst>
          </a:prstGeom>
          <a:solidFill xmlns:a="http://schemas.openxmlformats.org/drawingml/2006/main">
            <a:srgbClr val="DDF6F4"/>
          </a:solidFill>
          <a:ln xmlns:a="http://schemas.openxmlformats.org/drawingml/2006/main" w="0">
            <a:solidFill>
              <a:srgbClr val="DDF6F4"/>
            </a:solidFill>
          </a:ln>
        </p:spPr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1DF701EE-621E-4DFA-A3C6-154EDEF10FC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91250" y="4171950"/>
            <a:ext cx="209550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2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Kontrol Planı</a:t>
            </a:r>
          </a:p>
        </p:txBody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0B2DCB28-562E-4373-A3C9-A9F9AE07219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91250" y="4400550"/>
            <a:ext cx="447675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3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Kalite güvence düzenini tanımlar.</a:t>
            </a:r>
          </a:p>
        </p:txBody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4EE55776-8E73-4F1F-B217-AC3A23126E2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6250" y="6515100"/>
            <a:ext cx="112395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E2EA"/>
          </a:solidFill>
          <a:ln xmlns:a="http://schemas.openxmlformats.org/drawingml/2006/main" w="0">
            <a:solidFill>
              <a:srgbClr val="D9E2EA"/>
            </a:solidFill>
          </a:ln>
        </p:spPr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20B6E9F2-ACE9-4255-9D6A-B6580E8CA14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6572250"/>
            <a:ext cx="40005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Üretim ve Mühendislik Sistemleri Temelleri / Katılımcı eğitim notu</a:t>
            </a:r>
          </a:p>
        </p:txBody>
      </p:sp>
      <p:sp>
        <p:nvSpPr>
          <p:cNvPr id="28" name="">
            <a:extLst xmlns:a="http://schemas.openxmlformats.org/drawingml/2006/main">
              <a:ext uri="{FF2B5EF4-FFF2-40B4-BE49-F238E27FC236}">
                <a16:creationId xmlns:a16="http://schemas.microsoft.com/office/drawing/2014/main" id="{A95EDE4B-BAE9-4DD4-A38B-FBB3C46C127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53750" y="6572250"/>
            <a:ext cx="3810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r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4</a:t>
            </a:r>
          </a:p>
        </p:txBody>
      </p:sp>
    </p:spTree>
    <p:extLst>
      <p:ext uri="{BB962C8B-B14F-4D97-AF65-F5344CB8AC3E}">
        <p14:creationId xmlns:p14="http://schemas.microsoft.com/office/powerpoint/2010/main" val="246364886"/>
      </p:ext>
    </p:extLst>
  </p:cSld>
</p:sld>
</file>

<file path=ppt\slides\slide5.xml><?xml version="1.0" encoding="utf-8"?>
<p:sld xmlns:p="http://schemas.openxmlformats.org/presentationml/2006/main">
  <p:cSld>
    <p:bg>
      <p:bgPr>
        <a:solidFill xmlns:a="http://schemas.openxmlformats.org/drawingml/2006/main">
          <a:srgbClr val="FFFFFF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48F0F033-4243-4EC1-B974-E8BB9A9B1F6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876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0F2D52"/>
            </a:solidFill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BED9A3F2-60B2-40EA-9C57-86FC2226D54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171450"/>
            <a:ext cx="26670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Ege Advisory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13BDDE9D-DF14-45EA-8807-D7FACBEA306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476250"/>
            <a:ext cx="2476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750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STRATEGY &amp; OPERATIONS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B912F8FE-4039-4C34-8BFE-A8C4E6BCF89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190500"/>
            <a:ext cx="7429500" cy="247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Üretim ve Mühendislik Sistemleri Temelleri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05A7E991-B46E-4BE1-99B1-CAF8A656BD9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495300"/>
            <a:ext cx="7429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825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Ürün ağacı ne işe yarar?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7324F242-F2B2-42BA-AF61-2EECB29780F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1200150"/>
            <a:ext cx="72390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22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22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Ürün ağacı ne işe yarar?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70B19CE3-EC78-47BC-952F-616CC7E3CFA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1676400"/>
            <a:ext cx="81915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Ürün ağacı yalnızca ERP kaydı değildir; malzeme, maliyet ve üretim doğruluğunun temelidir.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CB7A34FC-C203-4FBB-9A76-AF865CE6564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2266950"/>
            <a:ext cx="5105400" cy="3619500"/>
          </a:xfrm>
          <a:prstGeom xmlns:a="http://schemas.openxmlformats.org/drawingml/2006/main" prst="roundRect">
            <a:avLst>
              <a:gd name="adj" fmla="val 6316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636AC64A-2A63-47A4-ABB8-D48530D4E39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34100" y="2266950"/>
            <a:ext cx="5105400" cy="3619500"/>
          </a:xfrm>
          <a:prstGeom xmlns:a="http://schemas.openxmlformats.org/drawingml/2006/main" prst="roundRect">
            <a:avLst>
              <a:gd name="adj" fmla="val 6316"/>
            </a:avLst>
          </a:prstGeom>
          <a:solidFill xmlns:a="http://schemas.openxmlformats.org/drawingml/2006/main">
            <a:srgbClr val="FFE7CC"/>
          </a:solidFill>
          <a:ln xmlns:a="http://schemas.openxmlformats.org/drawingml/2006/main" w="0">
            <a:solidFill>
              <a:srgbClr val="FFE7CC"/>
            </a:solidFill>
          </a:ln>
        </p:spPr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FF3B99A7-CC0C-4ACD-9040-002A124D219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2609850"/>
            <a:ext cx="32385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5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5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Doğru ürün ağacı sağlar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7DCF7FA1-C03E-4BD1-AC95-D11FDAE6E20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3067050"/>
            <a:ext cx="4095750" cy="23812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Doğru malzeme çekişi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Doğru maliyet tabanı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Stok planı için güvenilir veri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Ürün varyantlarını yönetebilme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CE11D72C-CB50-4134-8E43-B80D66AC97E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38900" y="2609850"/>
            <a:ext cx="32385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5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5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Eksik ürün ağacı sonucu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15EC9350-567B-4946-B2E3-9F66661641B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38900" y="3067050"/>
            <a:ext cx="4095750" cy="23812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Yanlış malzeme kullanımı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Eksik veya fazla satın alma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Revizyon karışıklığı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Maliyet sapması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9791DF91-2DB3-471F-A2A4-EDCFE383E10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6250" y="6515100"/>
            <a:ext cx="112395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E2EA"/>
          </a:solidFill>
          <a:ln xmlns:a="http://schemas.openxmlformats.org/drawingml/2006/main" w="0">
            <a:solidFill>
              <a:srgbClr val="D9E2EA"/>
            </a:solidFill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D58CF13D-B408-435D-9CF7-45D1EFF13EC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6572250"/>
            <a:ext cx="40005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Üretim ve Mühendislik Sistemleri Temelleri / Katılımcı eğitim notu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20C61320-2516-4F7B-877B-76782285A22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53750" y="6572250"/>
            <a:ext cx="3810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r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5</a:t>
            </a:r>
          </a:p>
        </p:txBody>
      </p:sp>
    </p:spTree>
    <p:extLst>
      <p:ext uri="{BB962C8B-B14F-4D97-AF65-F5344CB8AC3E}">
        <p14:creationId xmlns:p14="http://schemas.microsoft.com/office/powerpoint/2010/main" val="2128177690"/>
      </p:ext>
    </p:extLst>
  </p:cSld>
</p:sld>
</file>

<file path=ppt\slides\slide6.xml><?xml version="1.0" encoding="utf-8"?>
<p:sld xmlns:p="http://schemas.openxmlformats.org/presentationml/2006/main">
  <p:cSld>
    <p:bg>
      <p:bgPr>
        <a:solidFill xmlns:a="http://schemas.openxmlformats.org/drawingml/2006/main">
          <a:srgbClr val="FFFFFF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536D90B6-82CA-4BBE-B61E-A118FD101F0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876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0F2D52"/>
            </a:solidFill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82C59519-4094-455A-89B3-42443FFC308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171450"/>
            <a:ext cx="26670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Ege Advisory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338C30D5-412C-4299-8D09-9037A040CEE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476250"/>
            <a:ext cx="2476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750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STRATEGY &amp; OPERATIONS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B15E5BC6-64CE-4DB1-B89F-06CF10A3BE9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190500"/>
            <a:ext cx="7429500" cy="247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Üretim ve Mühendislik Sistemleri Temelleri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C841616B-F387-4D53-B7C3-FBC7D484095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495300"/>
            <a:ext cx="7429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825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Rota ve operasyon farkı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BEA70399-1486-4992-80B5-1CF3117BF89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1200150"/>
            <a:ext cx="72390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22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22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Rota ve operasyon farkı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9B83BF8D-3673-4FE6-B398-85AABCBE3B6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1676400"/>
            <a:ext cx="81915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Rota ana akışı tanımlar; operasyon kartı o akış içindeki işi nasıl yapacağımızı tarif eder.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B04F296F-556F-47D1-B41F-D62E29CFEC2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2266950"/>
            <a:ext cx="5105400" cy="3619500"/>
          </a:xfrm>
          <a:prstGeom xmlns:a="http://schemas.openxmlformats.org/drawingml/2006/main" prst="roundRect">
            <a:avLst>
              <a:gd name="adj" fmla="val 6316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8F7C852A-54E6-4D74-913A-8F9C03D124E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34100" y="2266950"/>
            <a:ext cx="5105400" cy="3619500"/>
          </a:xfrm>
          <a:prstGeom xmlns:a="http://schemas.openxmlformats.org/drawingml/2006/main" prst="roundRect">
            <a:avLst>
              <a:gd name="adj" fmla="val 6316"/>
            </a:avLst>
          </a:prstGeom>
          <a:solidFill xmlns:a="http://schemas.openxmlformats.org/drawingml/2006/main">
            <a:srgbClr val="E4F2E9"/>
          </a:solidFill>
          <a:ln xmlns:a="http://schemas.openxmlformats.org/drawingml/2006/main" w="0">
            <a:solidFill>
              <a:srgbClr val="E4F2E9"/>
            </a:solidFill>
          </a:ln>
        </p:spPr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603DD15D-C97D-46B9-8A8D-5D30386B19A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2609850"/>
            <a:ext cx="32385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5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5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Rota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15AFBE5A-4B05-4461-9CBE-6570EFB78FA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3067050"/>
            <a:ext cx="4095750" cy="23812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İşin sıralı akışı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İş merkezleri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Planlama referansı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Kapasite yükleme tabanı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A02590D0-3D08-4EF9-9BE7-6E05835199B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38900" y="2609850"/>
            <a:ext cx="32385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5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5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Operasyon kartı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3E9F20BE-8A33-43F0-B1E6-F5A6FA02260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38900" y="3067050"/>
            <a:ext cx="4095750" cy="23812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İş adımı açıklaması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Makine ve aparat bilgisi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Kritik kontrol noktaları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Uygulama notları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6199ABAA-C398-40B2-8623-85CFE371527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6250" y="6515100"/>
            <a:ext cx="112395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E2EA"/>
          </a:solidFill>
          <a:ln xmlns:a="http://schemas.openxmlformats.org/drawingml/2006/main" w="0">
            <a:solidFill>
              <a:srgbClr val="D9E2EA"/>
            </a:solidFill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9F78B491-0F36-49CA-BB03-E907E79EBFE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6572250"/>
            <a:ext cx="40005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Üretim ve Mühendislik Sistemleri Temelleri / Katılımcı eğitim notu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7C085B1E-F905-4FC2-91A0-C9AE84FCDA6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53750" y="6572250"/>
            <a:ext cx="3810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r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6</a:t>
            </a:r>
          </a:p>
        </p:txBody>
      </p:sp>
    </p:spTree>
    <p:extLst>
      <p:ext uri="{BB962C8B-B14F-4D97-AF65-F5344CB8AC3E}">
        <p14:creationId xmlns:p14="http://schemas.microsoft.com/office/powerpoint/2010/main" val="2141874974"/>
      </p:ext>
    </p:extLst>
  </p:cSld>
</p:sld>
</file>

<file path=ppt\slides\slide7.xml><?xml version="1.0" encoding="utf-8"?>
<p:sld xmlns:p="http://schemas.openxmlformats.org/presentationml/2006/main">
  <p:cSld>
    <p:bg>
      <p:bgPr>
        <a:solidFill xmlns:a="http://schemas.openxmlformats.org/drawingml/2006/main">
          <a:srgbClr val="F4F6F8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C321205D-82EF-4C0D-8C26-5EC9CD0F4F6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876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0F2D52"/>
            </a:solidFill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2605A57D-EF19-4C49-84BF-AC017DA98F1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171450"/>
            <a:ext cx="26670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Ege Advisory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9E6666F3-240B-4D06-93EF-0F6973B84E9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476250"/>
            <a:ext cx="2476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750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STRATEGY &amp; OPERATIONS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8F508BDC-1E20-4AEA-8E40-5AF6780C674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190500"/>
            <a:ext cx="7429500" cy="247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Üretim ve Mühendislik Sistemleri Temelleri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FCD6134A-27C4-4BBE-AB80-D4A424E6C2E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495300"/>
            <a:ext cx="7429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825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Standart zaman neden kritiktir?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D01A1840-643E-40AA-928F-C7814BDED0D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1200150"/>
            <a:ext cx="72390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22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22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Standart zaman neden kritiktir?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E2951BEE-727F-40FD-85CC-1B73177360B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1676400"/>
            <a:ext cx="81915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Standart zaman yalnızca planlamayı değil, maliyet ve darboğaz okumasını da etkiler.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7247A5F3-B390-4AFE-B893-7B12C6715E4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2209800"/>
            <a:ext cx="10572750" cy="1066800"/>
          </a:xfrm>
          <a:prstGeom xmlns:a="http://schemas.openxmlformats.org/drawingml/2006/main" prst="roundRect">
            <a:avLst>
              <a:gd name="adj" fmla="val 16071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150F61FA-5869-407F-91BA-04788F6EBA8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14400" y="2419350"/>
            <a:ext cx="22860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3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3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Planlama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6829C61C-13AF-442E-A610-711982BD8DD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143250" y="2381250"/>
            <a:ext cx="7620000" cy="723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Yükleme doğruluğu</a:t>
            </a:r>
          </a:p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Termin güvenilirliği</a:t>
            </a:r>
          </a:p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Vardiya ihtiyacı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739B1F9F-CB14-4132-9660-085B5D7E2EF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3486150"/>
            <a:ext cx="10572750" cy="1066800"/>
          </a:xfrm>
          <a:prstGeom xmlns:a="http://schemas.openxmlformats.org/drawingml/2006/main" prst="roundRect">
            <a:avLst>
              <a:gd name="adj" fmla="val 16071"/>
            </a:avLst>
          </a:prstGeom>
          <a:solidFill xmlns:a="http://schemas.openxmlformats.org/drawingml/2006/main">
            <a:srgbClr val="EAF0F6"/>
          </a:solidFill>
          <a:ln xmlns:a="http://schemas.openxmlformats.org/drawingml/2006/main" w="0">
            <a:solidFill>
              <a:srgbClr val="EAF0F6"/>
            </a:solidFill>
          </a:ln>
        </p:spPr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09CAB93E-EB92-4FC8-BA9D-08C7577CBE6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14400" y="3695700"/>
            <a:ext cx="22860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3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3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Finans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9A90F7AD-C27B-4481-B106-353B2782921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143250" y="3657600"/>
            <a:ext cx="7620000" cy="723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İşçilik maliyeti</a:t>
            </a:r>
          </a:p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Birim süre maliyeti</a:t>
            </a:r>
          </a:p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Sapma analizi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D8A9FED7-4FB7-4951-B811-C5DE4402EAD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4762500"/>
            <a:ext cx="10572750" cy="1066800"/>
          </a:xfrm>
          <a:prstGeom xmlns:a="http://schemas.openxmlformats.org/drawingml/2006/main" prst="roundRect">
            <a:avLst>
              <a:gd name="adj" fmla="val 16071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4F27096C-3978-4408-BA54-AD0EC2E6995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14400" y="4972050"/>
            <a:ext cx="22860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3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3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Operasyon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8F8C48D7-67A9-4D36-BD75-68C5C5B2802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143250" y="4933950"/>
            <a:ext cx="7620000" cy="723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Gerçekleşen süre kıyası</a:t>
            </a:r>
          </a:p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Darboğaz görünürlüğü</a:t>
            </a:r>
          </a:p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İyileştirme önceliği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9CFEA198-08BD-47BC-8402-7CC89D6C057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6250" y="6515100"/>
            <a:ext cx="112395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E2EA"/>
          </a:solidFill>
          <a:ln xmlns:a="http://schemas.openxmlformats.org/drawingml/2006/main" w="0">
            <a:solidFill>
              <a:srgbClr val="D9E2EA"/>
            </a:solidFill>
          </a:ln>
        </p:spPr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E9AABA64-7171-4A9C-BAF1-C9FFF6B37B8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6572250"/>
            <a:ext cx="40005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Üretim ve Mühendislik Sistemleri Temelleri / Katılımcı eğitim notu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28C4A6A7-30E5-4E82-B08B-AFE7840C76C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53750" y="6572250"/>
            <a:ext cx="3810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r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7</a:t>
            </a:r>
          </a:p>
        </p:txBody>
      </p:sp>
    </p:spTree>
    <p:extLst>
      <p:ext uri="{BB962C8B-B14F-4D97-AF65-F5344CB8AC3E}">
        <p14:creationId xmlns:p14="http://schemas.microsoft.com/office/powerpoint/2010/main" val="2099307511"/>
      </p:ext>
    </p:extLst>
  </p:cSld>
</p:sld>
</file>

<file path=ppt\slides\slide8.xml><?xml version="1.0" encoding="utf-8"?>
<p:sld xmlns:p="http://schemas.openxmlformats.org/presentationml/2006/main">
  <p:cSld>
    <p:bg>
      <p:bgPr>
        <a:solidFill xmlns:a="http://schemas.openxmlformats.org/drawingml/2006/main">
          <a:srgbClr val="FFFFFF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DCD88882-2280-460D-83C3-D257D616BD6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876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0F2D52"/>
            </a:solidFill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102FC0C9-B533-45C7-A3DB-E16F1EE5551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171450"/>
            <a:ext cx="26670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Ege Advisory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60208B31-B53E-43C2-BBBD-CD4EB59871E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476250"/>
            <a:ext cx="2476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750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STRATEGY &amp; OPERATIONS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DC3C5C43-4305-4983-BE3F-4612BDCCC62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190500"/>
            <a:ext cx="7429500" cy="247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Üretim ve Mühendislik Sistemleri Temelleri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E5330EB0-6484-4758-8ABE-765451C2334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495300"/>
            <a:ext cx="7429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825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Temel veri kontrol tablosu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9A0AB6E8-7F7F-4059-9671-6FB4A08F39F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1200150"/>
            <a:ext cx="72390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22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22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Temel veri kontrol tablosu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3B6D6C31-F3E7-4B1D-9777-E0E4BB95FA6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1676400"/>
            <a:ext cx="81915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İlk seviyede şu dört veri alanı birlikte gözden geçirilmelidir.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4CBC5DCD-A7B0-46C8-87D5-5EC8356F25E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2324100"/>
            <a:ext cx="2476500" cy="514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A771637B-81E9-4495-A6D8-E440C0BE744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2476500"/>
            <a:ext cx="224790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ctr">
              <a:defRPr sz="12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2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Alan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66AA11CC-AA58-4A3B-B785-07BD81E11D1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429000" y="2324100"/>
            <a:ext cx="2857500" cy="514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A1EDB974-D87A-4445-88D9-D7B6987549A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543300" y="2476500"/>
            <a:ext cx="262890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ctr">
              <a:defRPr sz="12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2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Kontrol sorusu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BB19575C-EC65-40CE-958E-D862A07A243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572250" y="2324100"/>
            <a:ext cx="4667250" cy="514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10DE2D6B-5B3C-4790-A4A0-FDA5A968468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86550" y="2476500"/>
            <a:ext cx="443865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ctr">
              <a:defRPr sz="12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2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İlk veri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70C8354C-9A16-4207-B3D8-E5E489BADA0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2838450"/>
            <a:ext cx="2476500" cy="704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4F6F8"/>
          </a:solidFill>
          <a:ln xmlns:a="http://schemas.openxmlformats.org/drawingml/2006/main" w="9525">
            <a:solidFill>
              <a:srgbClr val="D9E2EA"/>
            </a:solidFill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C2C688F7-1428-42B7-9004-3BE51D54FC5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3009900"/>
            <a:ext cx="224790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ctr">
              <a:defRPr sz="9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rPr sz="975" b="1">
                <a:solidFill>
                  <a:srgbClr val="333333"/>
                </a:solidFill>
                <a:latin typeface="Arial"/>
                <a:ea typeface="Arial"/>
                <a:cs typeface="Arial"/>
              </a:rPr>
              <a:t>Ürün ağacı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B5BF6A8A-D029-4EB6-93D8-FE70FC25712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429000" y="2838450"/>
            <a:ext cx="2857500" cy="704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4F6F8"/>
          </a:solidFill>
          <a:ln xmlns:a="http://schemas.openxmlformats.org/drawingml/2006/main" w="9525">
            <a:solidFill>
              <a:srgbClr val="D9E2EA"/>
            </a:solidFill>
          </a:ln>
        </p:spPr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D91AC671-C9A8-4A0E-A725-E555E2A73FE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543300" y="3009900"/>
            <a:ext cx="262890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Güncel ve eksiksiz mi?</a:t>
            </a:r>
          </a:p>
        </p:txBody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90FACE1E-F9E8-44A7-8A5F-CE4CE6CACB5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572250" y="2838450"/>
            <a:ext cx="4667250" cy="704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4F6F8"/>
          </a:solidFill>
          <a:ln xmlns:a="http://schemas.openxmlformats.org/drawingml/2006/main" w="9525">
            <a:solidFill>
              <a:srgbClr val="D9E2EA"/>
            </a:solidFill>
          </a:ln>
        </p:spPr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0B201B4F-4D74-4C65-B722-EAEF0F68D89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86550" y="3009900"/>
            <a:ext cx="443865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Revizyon tarihi</a:t>
            </a:r>
          </a:p>
        </p:txBody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FD4751FB-4AF6-4C18-AB85-BDE3A5A6AAE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3543300"/>
            <a:ext cx="2476500" cy="704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2EA"/>
            </a:solidFill>
          </a:ln>
        </p:spPr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8888CE50-339C-482F-B5BE-E18D054A1DF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3714750"/>
            <a:ext cx="224790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ctr">
              <a:defRPr sz="9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rPr sz="975" b="1">
                <a:solidFill>
                  <a:srgbClr val="333333"/>
                </a:solidFill>
                <a:latin typeface="Arial"/>
                <a:ea typeface="Arial"/>
                <a:cs typeface="Arial"/>
              </a:rPr>
              <a:t>Rota</a:t>
            </a:r>
          </a:p>
        </p:txBody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D34CB637-9BFB-4733-9F51-48035E4499E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429000" y="3543300"/>
            <a:ext cx="2857500" cy="704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2EA"/>
            </a:solidFill>
          </a:ln>
        </p:spPr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2767C8FC-A0F3-4EA8-ADBD-C6C3D5BF844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543300" y="3714750"/>
            <a:ext cx="262890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Gerçek akışı yansıtıyor mu?</a:t>
            </a:r>
          </a:p>
        </p:txBody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27B6AA93-3DB1-4765-8A08-43A34BA6166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572250" y="3543300"/>
            <a:ext cx="4667250" cy="704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2EA"/>
            </a:solidFill>
          </a:ln>
        </p:spPr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65C0CE99-570C-4225-A0A0-99CC84FA857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86550" y="3714750"/>
            <a:ext cx="443865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Operasyon sırası</a:t>
            </a:r>
          </a:p>
        </p:txBody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B9D9653B-9161-4ABC-AE0D-34DE3CE1647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4248150"/>
            <a:ext cx="2476500" cy="704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4F6F8"/>
          </a:solidFill>
          <a:ln xmlns:a="http://schemas.openxmlformats.org/drawingml/2006/main" w="9525">
            <a:solidFill>
              <a:srgbClr val="D9E2EA"/>
            </a:solidFill>
          </a:ln>
        </p:spPr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F0E499D3-409E-4A97-9F0C-7E87DFB5022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4419600"/>
            <a:ext cx="224790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ctr">
              <a:defRPr sz="9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rPr sz="975" b="1">
                <a:solidFill>
                  <a:srgbClr val="333333"/>
                </a:solidFill>
                <a:latin typeface="Arial"/>
                <a:ea typeface="Arial"/>
                <a:cs typeface="Arial"/>
              </a:rPr>
              <a:t>Standart zaman</a:t>
            </a:r>
          </a:p>
        </p:txBody>
      </p:sp>
      <p:sp>
        <p:nvSpPr>
          <p:cNvPr id="28" name="">
            <a:extLst xmlns:a="http://schemas.openxmlformats.org/drawingml/2006/main">
              <a:ext uri="{FF2B5EF4-FFF2-40B4-BE49-F238E27FC236}">
                <a16:creationId xmlns:a16="http://schemas.microsoft.com/office/drawing/2014/main" id="{1F2315A6-DE8F-4E39-87E3-389C504DC9F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429000" y="4248150"/>
            <a:ext cx="2857500" cy="704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4F6F8"/>
          </a:solidFill>
          <a:ln xmlns:a="http://schemas.openxmlformats.org/drawingml/2006/main" w="9525">
            <a:solidFill>
              <a:srgbClr val="D9E2EA"/>
            </a:solidFill>
          </a:ln>
        </p:spPr>
      </p:sp>
      <p:sp>
        <p:nvSpPr>
          <p:cNvPr id="29" name="">
            <a:extLst xmlns:a="http://schemas.openxmlformats.org/drawingml/2006/main">
              <a:ext uri="{FF2B5EF4-FFF2-40B4-BE49-F238E27FC236}">
                <a16:creationId xmlns:a16="http://schemas.microsoft.com/office/drawing/2014/main" id="{D558E381-2BA2-4A34-84BB-6435AB2E7D6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543300" y="4419600"/>
            <a:ext cx="262890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Sahadaki gerçekle uyumlu mu?</a:t>
            </a:r>
          </a:p>
        </p:txBody>
      </p:sp>
      <p:sp>
        <p:nvSpPr>
          <p:cNvPr id="30" name="">
            <a:extLst xmlns:a="http://schemas.openxmlformats.org/drawingml/2006/main">
              <a:ext uri="{FF2B5EF4-FFF2-40B4-BE49-F238E27FC236}">
                <a16:creationId xmlns:a16="http://schemas.microsoft.com/office/drawing/2014/main" id="{9CD8D657-2749-4087-BC38-8739B7AA9C5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572250" y="4248150"/>
            <a:ext cx="4667250" cy="704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4F6F8"/>
          </a:solidFill>
          <a:ln xmlns:a="http://schemas.openxmlformats.org/drawingml/2006/main" w="9525">
            <a:solidFill>
              <a:srgbClr val="D9E2EA"/>
            </a:solidFill>
          </a:ln>
        </p:spPr>
      </p:sp>
      <p:sp>
        <p:nvSpPr>
          <p:cNvPr id="31" name="">
            <a:extLst xmlns:a="http://schemas.openxmlformats.org/drawingml/2006/main">
              <a:ext uri="{FF2B5EF4-FFF2-40B4-BE49-F238E27FC236}">
                <a16:creationId xmlns:a16="http://schemas.microsoft.com/office/drawing/2014/main" id="{F8030811-5700-4AE7-AEFC-34B7F88C49C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86550" y="4419600"/>
            <a:ext cx="443865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Referans süre</a:t>
            </a:r>
          </a:p>
        </p:txBody>
      </p:sp>
      <p:sp>
        <p:nvSpPr>
          <p:cNvPr id="32" name="">
            <a:extLst xmlns:a="http://schemas.openxmlformats.org/drawingml/2006/main">
              <a:ext uri="{FF2B5EF4-FFF2-40B4-BE49-F238E27FC236}">
                <a16:creationId xmlns:a16="http://schemas.microsoft.com/office/drawing/2014/main" id="{43A5019A-5675-4A0B-98A9-AEAF9E17E14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4953000"/>
            <a:ext cx="2476500" cy="704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2EA"/>
            </a:solidFill>
          </a:ln>
        </p:spPr>
      </p:sp>
      <p:sp>
        <p:nvSpPr>
          <p:cNvPr id="33" name="">
            <a:extLst xmlns:a="http://schemas.openxmlformats.org/drawingml/2006/main">
              <a:ext uri="{FF2B5EF4-FFF2-40B4-BE49-F238E27FC236}">
                <a16:creationId xmlns:a16="http://schemas.microsoft.com/office/drawing/2014/main" id="{99CC5988-FF35-4E68-8FA5-F644930D4B3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5124450"/>
            <a:ext cx="224790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ctr">
              <a:defRPr sz="9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rPr sz="975" b="1">
                <a:solidFill>
                  <a:srgbClr val="333333"/>
                </a:solidFill>
                <a:latin typeface="Arial"/>
                <a:ea typeface="Arial"/>
                <a:cs typeface="Arial"/>
              </a:rPr>
              <a:t>Doküman</a:t>
            </a:r>
          </a:p>
        </p:txBody>
      </p:sp>
      <p:sp>
        <p:nvSpPr>
          <p:cNvPr id="34" name="">
            <a:extLst xmlns:a="http://schemas.openxmlformats.org/drawingml/2006/main">
              <a:ext uri="{FF2B5EF4-FFF2-40B4-BE49-F238E27FC236}">
                <a16:creationId xmlns:a16="http://schemas.microsoft.com/office/drawing/2014/main" id="{79F8FC8D-9FE4-4EB3-93BA-5D0AD4F26CA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429000" y="4953000"/>
            <a:ext cx="2857500" cy="704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2EA"/>
            </a:solidFill>
          </a:ln>
        </p:spPr>
      </p:sp>
      <p:sp>
        <p:nvSpPr>
          <p:cNvPr id="35" name="">
            <a:extLst xmlns:a="http://schemas.openxmlformats.org/drawingml/2006/main">
              <a:ext uri="{FF2B5EF4-FFF2-40B4-BE49-F238E27FC236}">
                <a16:creationId xmlns:a16="http://schemas.microsoft.com/office/drawing/2014/main" id="{8485F7B3-7881-46FA-BD91-60EF443F3A8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543300" y="5124450"/>
            <a:ext cx="262890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Sahada doğru versiyon kullanılıyor mu?</a:t>
            </a:r>
          </a:p>
        </p:txBody>
      </p:sp>
      <p:sp>
        <p:nvSpPr>
          <p:cNvPr id="36" name="">
            <a:extLst xmlns:a="http://schemas.openxmlformats.org/drawingml/2006/main">
              <a:ext uri="{FF2B5EF4-FFF2-40B4-BE49-F238E27FC236}">
                <a16:creationId xmlns:a16="http://schemas.microsoft.com/office/drawing/2014/main" id="{DB6C4EE1-EE6D-4A52-9A54-B46DF40ED9E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572250" y="4953000"/>
            <a:ext cx="4667250" cy="704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2EA"/>
            </a:solidFill>
          </a:ln>
        </p:spPr>
      </p:sp>
      <p:sp>
        <p:nvSpPr>
          <p:cNvPr id="37" name="">
            <a:extLst xmlns:a="http://schemas.openxmlformats.org/drawingml/2006/main">
              <a:ext uri="{FF2B5EF4-FFF2-40B4-BE49-F238E27FC236}">
                <a16:creationId xmlns:a16="http://schemas.microsoft.com/office/drawing/2014/main" id="{31CE5D05-C6AD-4232-B6BC-AE0251AF3AE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86550" y="5124450"/>
            <a:ext cx="443865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Son yayın numarası</a:t>
            </a:r>
          </a:p>
        </p:txBody>
      </p:sp>
      <p:sp>
        <p:nvSpPr>
          <p:cNvPr id="38" name="">
            <a:extLst xmlns:a="http://schemas.openxmlformats.org/drawingml/2006/main">
              <a:ext uri="{FF2B5EF4-FFF2-40B4-BE49-F238E27FC236}">
                <a16:creationId xmlns:a16="http://schemas.microsoft.com/office/drawing/2014/main" id="{346063F7-0BBA-46FE-8DE1-803ECCCDF05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6250" y="6515100"/>
            <a:ext cx="112395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E2EA"/>
          </a:solidFill>
          <a:ln xmlns:a="http://schemas.openxmlformats.org/drawingml/2006/main" w="0">
            <a:solidFill>
              <a:srgbClr val="D9E2EA"/>
            </a:solidFill>
          </a:ln>
        </p:spPr>
      </p:sp>
      <p:sp>
        <p:nvSpPr>
          <p:cNvPr id="39" name="">
            <a:extLst xmlns:a="http://schemas.openxmlformats.org/drawingml/2006/main">
              <a:ext uri="{FF2B5EF4-FFF2-40B4-BE49-F238E27FC236}">
                <a16:creationId xmlns:a16="http://schemas.microsoft.com/office/drawing/2014/main" id="{99D1AF19-C93D-425C-897C-3D6AAD8D8C9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6572250"/>
            <a:ext cx="40005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Üretim ve Mühendislik Sistemleri Temelleri / Katılımcı eğitim notu</a:t>
            </a:r>
          </a:p>
        </p:txBody>
      </p:sp>
      <p:sp>
        <p:nvSpPr>
          <p:cNvPr id="40" name="">
            <a:extLst xmlns:a="http://schemas.openxmlformats.org/drawingml/2006/main">
              <a:ext uri="{FF2B5EF4-FFF2-40B4-BE49-F238E27FC236}">
                <a16:creationId xmlns:a16="http://schemas.microsoft.com/office/drawing/2014/main" id="{53F3C37F-3864-4CF5-B55A-90CC9CCBD82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53750" y="6572250"/>
            <a:ext cx="3810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r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8</a:t>
            </a:r>
          </a:p>
        </p:txBody>
      </p:sp>
    </p:spTree>
    <p:extLst>
      <p:ext uri="{BB962C8B-B14F-4D97-AF65-F5344CB8AC3E}">
        <p14:creationId xmlns:p14="http://schemas.microsoft.com/office/powerpoint/2010/main" val="396368682"/>
      </p:ext>
    </p:extLst>
  </p:cSld>
</p:sld>
</file>

<file path=ppt\slides\slide9.xml><?xml version="1.0" encoding="utf-8"?>
<p:sld xmlns:p="http://schemas.openxmlformats.org/presentationml/2006/main">
  <p:cSld>
    <p:bg>
      <p:bgPr>
        <a:solidFill xmlns:a="http://schemas.openxmlformats.org/drawingml/2006/main">
          <a:srgbClr val="FFFFFF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F5D9D9B9-F5C1-4954-B446-49EF12A6D7B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876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0F2D52"/>
            </a:solidFill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A2BBC52A-7507-4E8D-BBC3-4D3AA1A4107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171450"/>
            <a:ext cx="26670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Ege Advisory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CB86DB44-FB12-4A27-A2FE-23F764C04F9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476250"/>
            <a:ext cx="2476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750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STRATEGY &amp; OPERATIONS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685B279D-F434-44E5-B17D-C9D033FA300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190500"/>
            <a:ext cx="7429500" cy="247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Üretim ve Mühendislik Sistemleri Temelleri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818D77A8-AE62-45AF-B957-023C99D9D4F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495300"/>
            <a:ext cx="7429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825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Revizyon yönetimine giriş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26FBFC26-C749-429F-A4C5-374F040564C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1200150"/>
            <a:ext cx="72390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22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22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Revizyon yönetimine giriş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1B8C0016-3DE4-4344-BEAB-09E094A6B27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1676400"/>
            <a:ext cx="81915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Mühendislik değişikliği kontrolsüz kaldığında üretim sistemi güvenilirliğini kaybeder.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73D1E50D-F124-4995-8CE9-FED8A379313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2266950"/>
            <a:ext cx="5105400" cy="3619500"/>
          </a:xfrm>
          <a:prstGeom xmlns:a="http://schemas.openxmlformats.org/drawingml/2006/main" prst="roundRect">
            <a:avLst>
              <a:gd name="adj" fmla="val 6316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06B2F690-FFA0-480A-9AE3-2309CBB4EA0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34100" y="2266950"/>
            <a:ext cx="5105400" cy="3619500"/>
          </a:xfrm>
          <a:prstGeom xmlns:a="http://schemas.openxmlformats.org/drawingml/2006/main" prst="roundRect">
            <a:avLst>
              <a:gd name="adj" fmla="val 6316"/>
            </a:avLst>
          </a:prstGeom>
          <a:solidFill xmlns:a="http://schemas.openxmlformats.org/drawingml/2006/main">
            <a:srgbClr val="DDF6F4"/>
          </a:solidFill>
          <a:ln xmlns:a="http://schemas.openxmlformats.org/drawingml/2006/main" w="0">
            <a:solidFill>
              <a:srgbClr val="DDF6F4"/>
            </a:solidFill>
          </a:ln>
        </p:spPr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E6F00C79-3E5E-4DF8-9E48-040A0F22BC3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2609850"/>
            <a:ext cx="32385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5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5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Sağlıklı revizyon akışı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8B860FBF-ADC1-4EA7-8E27-AE923FBFB53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3067050"/>
            <a:ext cx="4095750" cy="23812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Değişikliği kaydet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Etkilenen alanı belirle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Onay ver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Sahaya kontrollü yayınla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B8DCF7AD-6EF5-48FC-B960-61510750494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38900" y="2609850"/>
            <a:ext cx="32385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5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5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Kontrolsüz revizyon riski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6731DE36-E3C0-40AC-8C38-C3445793502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38900" y="3067050"/>
            <a:ext cx="4095750" cy="23812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Eski çizimle üretim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Yanlış parça kullanımı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Kalite sorunu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Planlama ve stok karmaşası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D499FDE2-E249-4ED3-9715-C3B4CBBF4CD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6250" y="6515100"/>
            <a:ext cx="112395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E2EA"/>
          </a:solidFill>
          <a:ln xmlns:a="http://schemas.openxmlformats.org/drawingml/2006/main" w="0">
            <a:solidFill>
              <a:srgbClr val="D9E2EA"/>
            </a:solidFill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A9AA74ED-4B00-4DC8-80B8-2E873482B4D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6572250"/>
            <a:ext cx="40005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Üretim ve Mühendislik Sistemleri Temelleri / Katılımcı eğitim notu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07EF1EBD-17F7-465A-A52E-F20038D85EB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53750" y="6572250"/>
            <a:ext cx="3810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r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9</a:t>
            </a:r>
          </a:p>
        </p:txBody>
      </p:sp>
    </p:spTree>
    <p:extLst>
      <p:ext uri="{BB962C8B-B14F-4D97-AF65-F5344CB8AC3E}">
        <p14:creationId xmlns:p14="http://schemas.microsoft.com/office/powerpoint/2010/main" val="446659552"/>
      </p:ext>
    </p:extLst>
  </p:cSld>
</p:sld>
</file>

<file path=ppt\tableStyles.xml><?xml version="1.0" encoding="utf-8"?>
<a:tblStyleLst xmlns:a="http://schemas.openxmlformats.org/drawingml/2006/main" def="{5C22544A-7EE6-4342-B048-85BDC9FD1C3A}"/>
</file>

<file path=ppt\theme\theme1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\viewProps.xml><?xml version="1.0" encoding="utf-8"?>
<p:viewPr xmlns:p="http://schemas.openxmlformats.org/presentationml/2006/main">
  <p:normalViewPr>
    <p:restoredLeft sz="15611"/>
    <p:restoredTop sz="94658"/>
  </p:normalViewPr>
  <p:slideViewPr>
    <p:cSldViewPr snapToGrid="0">
      <p:cViewPr varScale="1">
        <p:scale>
          <a:sx xmlns:a="http://schemas.openxmlformats.org/drawingml/2006/main" n="120" d="100"/>
          <a:sy xmlns:a="http://schemas.openxmlformats.org/drawingml/2006/main" n="120" d="100"/>
        </p:scale>
        <p:origin x="800" y="184"/>
      </p:cViewPr>
      <p:guideLst/>
    </p:cSldViewPr>
  </p:slideViewPr>
  <p:notesTextViewPr>
    <p:cViewPr>
      <p:scale>
        <a:sx xmlns:a="http://schemas.openxmlformats.org/drawingml/2006/main" n="1" d="1"/>
        <a:sy xmlns:a="http://schemas.openxmlformats.org/drawingml/2006/main" n="1" d="1"/>
      </p:scale>
      <p:origin x="0" y="0"/>
    </p:cViewPr>
  </p:notesTextViewPr>
  <p:gridSpacing cx="76200" cy="76200"/>
</p:viewPr>
</file>